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notesSlides/_rels/notesSlide6.xml.rels" ContentType="application/vnd.openxmlformats-package.relationships+xml"/>
  <Override PartName="/ppt/notesSlides/_rels/notesSlide15.xml.rels" ContentType="application/vnd.openxmlformats-package.relationships+xml"/>
  <Override PartName="/ppt/notesSlides/_rels/notesSlide4.xml.rels" ContentType="application/vnd.openxmlformats-package.relationships+xml"/>
  <Override PartName="/ppt/notesSlides/_rels/notesSlide9.xml.rels" ContentType="application/vnd.openxmlformats-package.relationships+xml"/>
  <Override PartName="/ppt/notesSlides/_rels/notesSlide13.xml.rels" ContentType="application/vnd.openxmlformats-package.relationships+xml"/>
  <Override PartName="/ppt/notesSlides/_rels/notesSlide8.xml.rels" ContentType="application/vnd.openxmlformats-package.relationships+xml"/>
  <Override PartName="/ppt/notesSlides/_rels/notesSlide14.xml.rels" ContentType="application/vnd.openxmlformats-package.relationships+xml"/>
  <Override PartName="/ppt/notesSlides/_rels/notesSlide1.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_rels/notesSlide7.xml.rels" ContentType="application/vnd.openxmlformats-package.relationships+xml"/>
  <Override PartName="/ppt/notesSlides/_rels/notesSlide16.xml.rels" ContentType="application/vnd.openxmlformats-package.relationships+xml"/>
  <Override PartName="/ppt/notesSlides/_rels/notesSlide5.xml.rels" ContentType="application/vnd.openxmlformats-package.relationships+xml"/>
  <Override PartName="/ppt/notesSlides/_rels/notesSlide12.xml.rels" ContentType="application/vnd.openxmlformats-package.relationships+xml"/>
  <Override PartName="/ppt/notesSlides/_rels/notesSlide2.xml.rels" ContentType="application/vnd.openxmlformats-package.relationships+xml"/>
  <Override PartName="/ppt/notesSlides/_rels/notesSlide11.xml.rels" ContentType="application/vnd.openxmlformats-package.relationships+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3.xml" ContentType="application/vnd.openxmlformats-officedocument.presentationml.notesSlide+xml"/>
  <Override PartName="/ppt/notesSlides/notesSlide4.xml" ContentType="application/vnd.openxmlformats-officedocument.presentationml.notesSlide+xml"/>
  <Override PartName="/ppt/notesSlides/notesSlide14.xml" ContentType="application/vnd.openxmlformats-officedocument.presentationml.notesSlide+xml"/>
  <Override PartName="/ppt/notesSlides/notesSlide5.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15.xml" ContentType="application/vnd.openxmlformats-officedocument.presentationml.notesSlide+xml"/>
  <Override PartName="/ppt/notesSlides/notesSlide6.xml" ContentType="application/vnd.openxmlformats-officedocument.presentationml.notesSlide+xml"/>
  <Override PartName="/ppt/notesSlides/notesSlide12.xml" ContentType="application/vnd.openxmlformats-officedocument.presentationml.notesSlide+xml"/>
  <Override PartName="/ppt/notesSlides/notesSlide3.xml" ContentType="application/vnd.openxmlformats-officedocument.presentationml.notesSlide+xml"/>
  <Override PartName="/ppt/notesSlides/notesSlide16.xml" ContentType="application/vnd.openxmlformats-officedocument.presentationml.notesSlide+xml"/>
  <Override PartName="/ppt/notesSlides/notesSlide7.xml" ContentType="application/vnd.openxmlformats-officedocument.presentationml.notesSlid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3.png" ContentType="image/png"/>
  <Override PartName="/ppt/media/image22.png" ContentType="image/png"/>
  <Override PartName="/ppt/media/image21.png" ContentType="image/png"/>
  <Override PartName="/ppt/media/image19.png" ContentType="image/png"/>
  <Override PartName="/ppt/media/image4.png" ContentType="image/png"/>
  <Override PartName="/ppt/media/image27.png" ContentType="image/png"/>
  <Override PartName="/ppt/media/image28.png" ContentType="image/png"/>
  <Override PartName="/ppt/media/image5.png" ContentType="image/png"/>
  <Override PartName="/ppt/media/image30.png" ContentType="image/png"/>
  <Override PartName="/ppt/media/image10.png" ContentType="image/png"/>
  <Override PartName="/ppt/media/image29.png" ContentType="image/png"/>
  <Override PartName="/ppt/media/image6.png" ContentType="image/png"/>
  <Override PartName="/ppt/media/image11.png" ContentType="image/png"/>
  <Override PartName="/ppt/media/image7.png" ContentType="image/png"/>
  <Override PartName="/ppt/media/image12.png" ContentType="image/png"/>
  <Override PartName="/ppt/media/image8.png" ContentType="image/png"/>
  <Override PartName="/ppt/media/image13.png" ContentType="image/png"/>
  <Override PartName="/ppt/media/image9.png" ContentType="image/png"/>
  <Override PartName="/ppt/media/image33.png" ContentType="image/png"/>
  <Override PartName="/ppt/media/image3.png" ContentType="image/png"/>
  <Override PartName="/ppt/media/image26.png" ContentType="image/png"/>
  <Override PartName="/ppt/media/image32.png" ContentType="image/png"/>
  <Override PartName="/ppt/media/image2.png" ContentType="image/png"/>
  <Override PartName="/ppt/media/image25.png" ContentType="image/png"/>
  <Override PartName="/ppt/media/image31.png" ContentType="image/png"/>
  <Override PartName="/ppt/media/image1.png" ContentType="image/png"/>
  <Override PartName="/ppt/media/image24.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20.png" ContentType="image/png"/>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buNone/>
            </a:pPr>
            <a:r>
              <a:rPr b="0" lang="en-IN" sz="4400" spc="-1" strike="noStrike">
                <a:latin typeface="Arial"/>
              </a:rPr>
              <a:t>Click to move the slide</a:t>
            </a:r>
            <a:endParaRPr b="0" lang="en-IN" sz="4400" spc="-1" strike="noStrike">
              <a:latin typeface="Arial"/>
            </a:endParaRPr>
          </a:p>
        </p:txBody>
      </p:sp>
      <p:sp>
        <p:nvSpPr>
          <p:cNvPr id="3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en-IN" sz="2000" spc="-1" strike="noStrike">
                <a:latin typeface="Arial"/>
              </a:rPr>
              <a:t>Click to edit the notes format</a:t>
            </a:r>
            <a:endParaRPr b="0" lang="en-IN" sz="2000" spc="-1" strike="noStrike">
              <a:latin typeface="Arial"/>
            </a:endParaRPr>
          </a:p>
        </p:txBody>
      </p:sp>
      <p:sp>
        <p:nvSpPr>
          <p:cNvPr id="40"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en-IN" sz="1400" spc="-1" strike="noStrike">
                <a:latin typeface="Times New Roman"/>
              </a:rPr>
              <a:t>&lt;header&gt;</a:t>
            </a:r>
            <a:endParaRPr b="0" lang="en-IN" sz="1400" spc="-1" strike="noStrike">
              <a:latin typeface="Times New Roman"/>
            </a:endParaRPr>
          </a:p>
        </p:txBody>
      </p:sp>
      <p:sp>
        <p:nvSpPr>
          <p:cNvPr id="41"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algn="r">
              <a:buNone/>
              <a:defRPr b="0" lang="en-IN" sz="1400" spc="-1" strike="noStrike">
                <a:latin typeface="Times New Roman"/>
              </a:defRPr>
            </a:lvl1pPr>
          </a:lstStyle>
          <a:p>
            <a:pPr algn="r">
              <a:buNone/>
            </a:pPr>
            <a:r>
              <a:rPr b="0" lang="en-IN" sz="1400" spc="-1" strike="noStrike">
                <a:latin typeface="Times New Roman"/>
              </a:rPr>
              <a:t>&lt;date/time&gt;</a:t>
            </a:r>
            <a:endParaRPr b="0" lang="en-IN" sz="1400" spc="-1" strike="noStrike">
              <a:latin typeface="Times New Roman"/>
            </a:endParaRPr>
          </a:p>
        </p:txBody>
      </p:sp>
      <p:sp>
        <p:nvSpPr>
          <p:cNvPr id="42"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a:defRPr b="0" lang="en-IN" sz="1400" spc="-1" strike="noStrike">
                <a:latin typeface="Times New Roman"/>
              </a:defRPr>
            </a:lvl1pPr>
          </a:lstStyle>
          <a:p>
            <a:r>
              <a:rPr b="0" lang="en-IN" sz="1400" spc="-1" strike="noStrike">
                <a:latin typeface="Times New Roman"/>
              </a:rPr>
              <a:t>&lt;footer&gt;</a:t>
            </a:r>
            <a:endParaRPr b="0" lang="en-IN" sz="1400" spc="-1" strike="noStrike">
              <a:latin typeface="Times New Roman"/>
            </a:endParaRPr>
          </a:p>
        </p:txBody>
      </p:sp>
      <p:sp>
        <p:nvSpPr>
          <p:cNvPr id="43"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algn="r">
              <a:buNone/>
              <a:defRPr b="0" lang="en-IN" sz="1400" spc="-1" strike="noStrike">
                <a:latin typeface="Times New Roman"/>
              </a:defRPr>
            </a:lvl1pPr>
          </a:lstStyle>
          <a:p>
            <a:pPr algn="r">
              <a:buNone/>
            </a:pPr>
            <a:fld id="{25E74A38-C46F-46D5-B290-B3D40AA93A57}" type="slidenum">
              <a:rPr b="0" lang="en-IN" sz="1400" spc="-1" strike="noStrike">
                <a:latin typeface="Times New Roman"/>
              </a:rPr>
              <a:t>&lt;number&gt;</a:t>
            </a:fld>
            <a:endParaRPr b="0" lang="en-IN"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PlaceHolder 1"/>
          <p:cNvSpPr>
            <a:spLocks noGrp="1"/>
          </p:cNvSpPr>
          <p:nvPr>
            <p:ph type="sldImg"/>
          </p:nvPr>
        </p:nvSpPr>
        <p:spPr>
          <a:xfrm>
            <a:off x="685800" y="1143000"/>
            <a:ext cx="5485680" cy="3085560"/>
          </a:xfrm>
          <a:prstGeom prst="rect">
            <a:avLst/>
          </a:prstGeom>
          <a:ln w="0">
            <a:noFill/>
          </a:ln>
        </p:spPr>
      </p:sp>
      <p:sp>
        <p:nvSpPr>
          <p:cNvPr id="211"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12" name="PlaceHolder 3"/>
          <p:cNvSpPr>
            <a:spLocks noGrp="1"/>
          </p:cNvSpPr>
          <p:nvPr>
            <p:ph type="sldNum" idx="4"/>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3D7FD243-E5C1-4D41-879E-A38C7A284E9C}"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PlaceHolder 1"/>
          <p:cNvSpPr>
            <a:spLocks noGrp="1"/>
          </p:cNvSpPr>
          <p:nvPr>
            <p:ph type="sldImg"/>
          </p:nvPr>
        </p:nvSpPr>
        <p:spPr>
          <a:xfrm>
            <a:off x="685800" y="1143000"/>
            <a:ext cx="5485680" cy="3085560"/>
          </a:xfrm>
          <a:prstGeom prst="rect">
            <a:avLst/>
          </a:prstGeom>
          <a:ln w="0">
            <a:noFill/>
          </a:ln>
        </p:spPr>
      </p:sp>
      <p:sp>
        <p:nvSpPr>
          <p:cNvPr id="238"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39" name="PlaceHolder 3"/>
          <p:cNvSpPr>
            <a:spLocks noGrp="1"/>
          </p:cNvSpPr>
          <p:nvPr>
            <p:ph type="sldNum" idx="13"/>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55FE15B8-7892-4C96-AB4C-8A6B2C515230}"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PlaceHolder 1"/>
          <p:cNvSpPr>
            <a:spLocks noGrp="1"/>
          </p:cNvSpPr>
          <p:nvPr>
            <p:ph type="sldImg"/>
          </p:nvPr>
        </p:nvSpPr>
        <p:spPr>
          <a:xfrm>
            <a:off x="685800" y="1143000"/>
            <a:ext cx="5485680" cy="3085560"/>
          </a:xfrm>
          <a:prstGeom prst="rect">
            <a:avLst/>
          </a:prstGeom>
          <a:ln w="0">
            <a:noFill/>
          </a:ln>
        </p:spPr>
      </p:sp>
      <p:sp>
        <p:nvSpPr>
          <p:cNvPr id="241"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42" name="PlaceHolder 3"/>
          <p:cNvSpPr>
            <a:spLocks noGrp="1"/>
          </p:cNvSpPr>
          <p:nvPr>
            <p:ph type="sldNum" idx="14"/>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432CE265-A7B5-4291-B6BF-60B4CEFE56FD}"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PlaceHolder 1"/>
          <p:cNvSpPr>
            <a:spLocks noGrp="1"/>
          </p:cNvSpPr>
          <p:nvPr>
            <p:ph type="sldImg"/>
          </p:nvPr>
        </p:nvSpPr>
        <p:spPr>
          <a:xfrm>
            <a:off x="685800" y="1143000"/>
            <a:ext cx="5485680" cy="3085560"/>
          </a:xfrm>
          <a:prstGeom prst="rect">
            <a:avLst/>
          </a:prstGeom>
          <a:ln w="0">
            <a:noFill/>
          </a:ln>
        </p:spPr>
      </p:sp>
      <p:sp>
        <p:nvSpPr>
          <p:cNvPr id="244"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45" name="PlaceHolder 3"/>
          <p:cNvSpPr>
            <a:spLocks noGrp="1"/>
          </p:cNvSpPr>
          <p:nvPr>
            <p:ph type="sldNum" idx="15"/>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63A84A4E-A18B-4FF1-B869-BDDB71A154BB}"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6" name="PlaceHolder 1"/>
          <p:cNvSpPr>
            <a:spLocks noGrp="1"/>
          </p:cNvSpPr>
          <p:nvPr>
            <p:ph type="sldImg"/>
          </p:nvPr>
        </p:nvSpPr>
        <p:spPr>
          <a:xfrm>
            <a:off x="685800" y="1143000"/>
            <a:ext cx="5485680" cy="3085560"/>
          </a:xfrm>
          <a:prstGeom prst="rect">
            <a:avLst/>
          </a:prstGeom>
          <a:ln w="0">
            <a:noFill/>
          </a:ln>
        </p:spPr>
      </p:sp>
      <p:sp>
        <p:nvSpPr>
          <p:cNvPr id="247"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48" name="PlaceHolder 3"/>
          <p:cNvSpPr>
            <a:spLocks noGrp="1"/>
          </p:cNvSpPr>
          <p:nvPr>
            <p:ph type="sldNum" idx="16"/>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961B1A6C-BC97-4FF8-9B59-F01607398B99}"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PlaceHolder 1"/>
          <p:cNvSpPr>
            <a:spLocks noGrp="1"/>
          </p:cNvSpPr>
          <p:nvPr>
            <p:ph type="sldImg"/>
          </p:nvPr>
        </p:nvSpPr>
        <p:spPr>
          <a:xfrm>
            <a:off x="685800" y="1143000"/>
            <a:ext cx="5485680" cy="3085560"/>
          </a:xfrm>
          <a:prstGeom prst="rect">
            <a:avLst/>
          </a:prstGeom>
          <a:ln w="0">
            <a:noFill/>
          </a:ln>
        </p:spPr>
      </p:sp>
      <p:sp>
        <p:nvSpPr>
          <p:cNvPr id="250"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51" name="PlaceHolder 3"/>
          <p:cNvSpPr>
            <a:spLocks noGrp="1"/>
          </p:cNvSpPr>
          <p:nvPr>
            <p:ph type="sldNum" idx="17"/>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BB18E4C4-C522-49AD-A1BC-9EC34936EBF1}"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PlaceHolder 1"/>
          <p:cNvSpPr>
            <a:spLocks noGrp="1"/>
          </p:cNvSpPr>
          <p:nvPr>
            <p:ph type="sldImg"/>
          </p:nvPr>
        </p:nvSpPr>
        <p:spPr>
          <a:xfrm>
            <a:off x="685800" y="1143000"/>
            <a:ext cx="5485680" cy="3085560"/>
          </a:xfrm>
          <a:prstGeom prst="rect">
            <a:avLst/>
          </a:prstGeom>
          <a:ln w="0">
            <a:noFill/>
          </a:ln>
        </p:spPr>
      </p:sp>
      <p:sp>
        <p:nvSpPr>
          <p:cNvPr id="253"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54" name="PlaceHolder 3"/>
          <p:cNvSpPr>
            <a:spLocks noGrp="1"/>
          </p:cNvSpPr>
          <p:nvPr>
            <p:ph type="sldNum" idx="18"/>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602519AB-D840-4AEF-91FB-D341D023165E}"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PlaceHolder 1"/>
          <p:cNvSpPr>
            <a:spLocks noGrp="1"/>
          </p:cNvSpPr>
          <p:nvPr>
            <p:ph type="sldImg"/>
          </p:nvPr>
        </p:nvSpPr>
        <p:spPr>
          <a:xfrm>
            <a:off x="685800" y="1143000"/>
            <a:ext cx="5485680" cy="3085560"/>
          </a:xfrm>
          <a:prstGeom prst="rect">
            <a:avLst/>
          </a:prstGeom>
          <a:ln w="0">
            <a:noFill/>
          </a:ln>
        </p:spPr>
      </p:sp>
      <p:sp>
        <p:nvSpPr>
          <p:cNvPr id="256"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57" name="PlaceHolder 3"/>
          <p:cNvSpPr>
            <a:spLocks noGrp="1"/>
          </p:cNvSpPr>
          <p:nvPr>
            <p:ph type="sldNum" idx="19"/>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5B2647B1-5F85-4004-8657-87730E548B06}"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PlaceHolder 1"/>
          <p:cNvSpPr>
            <a:spLocks noGrp="1"/>
          </p:cNvSpPr>
          <p:nvPr>
            <p:ph type="sldImg"/>
          </p:nvPr>
        </p:nvSpPr>
        <p:spPr>
          <a:xfrm>
            <a:off x="685800" y="1143000"/>
            <a:ext cx="5485680" cy="3085560"/>
          </a:xfrm>
          <a:prstGeom prst="rect">
            <a:avLst/>
          </a:prstGeom>
          <a:ln w="0">
            <a:noFill/>
          </a:ln>
        </p:spPr>
      </p:sp>
      <p:sp>
        <p:nvSpPr>
          <p:cNvPr id="214"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15" name="PlaceHolder 3"/>
          <p:cNvSpPr>
            <a:spLocks noGrp="1"/>
          </p:cNvSpPr>
          <p:nvPr>
            <p:ph type="sldNum" idx="5"/>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E981587C-9542-4232-A70E-ADC99EEF0953}"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PlaceHolder 1"/>
          <p:cNvSpPr>
            <a:spLocks noGrp="1"/>
          </p:cNvSpPr>
          <p:nvPr>
            <p:ph type="sldImg"/>
          </p:nvPr>
        </p:nvSpPr>
        <p:spPr>
          <a:xfrm>
            <a:off x="685800" y="1143000"/>
            <a:ext cx="5485680" cy="3085560"/>
          </a:xfrm>
          <a:prstGeom prst="rect">
            <a:avLst/>
          </a:prstGeom>
          <a:ln w="0">
            <a:noFill/>
          </a:ln>
        </p:spPr>
      </p:sp>
      <p:sp>
        <p:nvSpPr>
          <p:cNvPr id="217"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18" name="PlaceHolder 3"/>
          <p:cNvSpPr>
            <a:spLocks noGrp="1"/>
          </p:cNvSpPr>
          <p:nvPr>
            <p:ph type="sldNum" idx="6"/>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7B789D15-F264-4A82-A829-BF66F7BEA80C}"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PlaceHolder 1"/>
          <p:cNvSpPr>
            <a:spLocks noGrp="1"/>
          </p:cNvSpPr>
          <p:nvPr>
            <p:ph type="sldImg"/>
          </p:nvPr>
        </p:nvSpPr>
        <p:spPr>
          <a:xfrm>
            <a:off x="685800" y="1143000"/>
            <a:ext cx="5485680" cy="3085560"/>
          </a:xfrm>
          <a:prstGeom prst="rect">
            <a:avLst/>
          </a:prstGeom>
          <a:ln w="0">
            <a:noFill/>
          </a:ln>
        </p:spPr>
      </p:sp>
      <p:sp>
        <p:nvSpPr>
          <p:cNvPr id="220"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21" name="PlaceHolder 3"/>
          <p:cNvSpPr>
            <a:spLocks noGrp="1"/>
          </p:cNvSpPr>
          <p:nvPr>
            <p:ph type="sldNum" idx="7"/>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7C8B6256-280B-4614-855D-8BD4A8F6FCDB}"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PlaceHolder 1"/>
          <p:cNvSpPr>
            <a:spLocks noGrp="1"/>
          </p:cNvSpPr>
          <p:nvPr>
            <p:ph type="sldImg"/>
          </p:nvPr>
        </p:nvSpPr>
        <p:spPr>
          <a:xfrm>
            <a:off x="685800" y="1143000"/>
            <a:ext cx="5485680" cy="3085560"/>
          </a:xfrm>
          <a:prstGeom prst="rect">
            <a:avLst/>
          </a:prstGeom>
          <a:ln w="0">
            <a:noFill/>
          </a:ln>
        </p:spPr>
      </p:sp>
      <p:sp>
        <p:nvSpPr>
          <p:cNvPr id="223"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24" name="PlaceHolder 3"/>
          <p:cNvSpPr>
            <a:spLocks noGrp="1"/>
          </p:cNvSpPr>
          <p:nvPr>
            <p:ph type="sldNum" idx="8"/>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1D66D4E1-7176-4B95-9602-9465DF20EAE6}"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PlaceHolder 1"/>
          <p:cNvSpPr>
            <a:spLocks noGrp="1"/>
          </p:cNvSpPr>
          <p:nvPr>
            <p:ph type="sldImg"/>
          </p:nvPr>
        </p:nvSpPr>
        <p:spPr>
          <a:xfrm>
            <a:off x="685800" y="1143000"/>
            <a:ext cx="5485680" cy="3085560"/>
          </a:xfrm>
          <a:prstGeom prst="rect">
            <a:avLst/>
          </a:prstGeom>
          <a:ln w="0">
            <a:noFill/>
          </a:ln>
        </p:spPr>
      </p:sp>
      <p:sp>
        <p:nvSpPr>
          <p:cNvPr id="226"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27" name="PlaceHolder 3"/>
          <p:cNvSpPr>
            <a:spLocks noGrp="1"/>
          </p:cNvSpPr>
          <p:nvPr>
            <p:ph type="sldNum" idx="9"/>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3254482F-DDE8-4D31-87A5-13AB43E69DCF}"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PlaceHolder 1"/>
          <p:cNvSpPr>
            <a:spLocks noGrp="1"/>
          </p:cNvSpPr>
          <p:nvPr>
            <p:ph type="sldImg"/>
          </p:nvPr>
        </p:nvSpPr>
        <p:spPr>
          <a:xfrm>
            <a:off x="685800" y="1143000"/>
            <a:ext cx="5485680" cy="3085560"/>
          </a:xfrm>
          <a:prstGeom prst="rect">
            <a:avLst/>
          </a:prstGeom>
          <a:ln w="0">
            <a:noFill/>
          </a:ln>
        </p:spPr>
      </p:sp>
      <p:sp>
        <p:nvSpPr>
          <p:cNvPr id="229"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30" name="PlaceHolder 3"/>
          <p:cNvSpPr>
            <a:spLocks noGrp="1"/>
          </p:cNvSpPr>
          <p:nvPr>
            <p:ph type="sldNum" idx="10"/>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405832F0-C926-45E2-B809-8FFD20A699DA}"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1" name="PlaceHolder 1"/>
          <p:cNvSpPr>
            <a:spLocks noGrp="1"/>
          </p:cNvSpPr>
          <p:nvPr>
            <p:ph type="sldImg"/>
          </p:nvPr>
        </p:nvSpPr>
        <p:spPr>
          <a:xfrm>
            <a:off x="685800" y="1143000"/>
            <a:ext cx="5485680" cy="3085560"/>
          </a:xfrm>
          <a:prstGeom prst="rect">
            <a:avLst/>
          </a:prstGeom>
          <a:ln w="0">
            <a:noFill/>
          </a:ln>
        </p:spPr>
      </p:sp>
      <p:sp>
        <p:nvSpPr>
          <p:cNvPr id="232"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33" name="PlaceHolder 3"/>
          <p:cNvSpPr>
            <a:spLocks noGrp="1"/>
          </p:cNvSpPr>
          <p:nvPr>
            <p:ph type="sldNum" idx="11"/>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CEB1F8B4-8F91-42D1-9A33-770EB8672B7C}"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PlaceHolder 1"/>
          <p:cNvSpPr>
            <a:spLocks noGrp="1"/>
          </p:cNvSpPr>
          <p:nvPr>
            <p:ph type="sldImg"/>
          </p:nvPr>
        </p:nvSpPr>
        <p:spPr>
          <a:xfrm>
            <a:off x="685800" y="1143000"/>
            <a:ext cx="5485680" cy="3085560"/>
          </a:xfrm>
          <a:prstGeom prst="rect">
            <a:avLst/>
          </a:prstGeom>
          <a:ln w="0">
            <a:noFill/>
          </a:ln>
        </p:spPr>
      </p:sp>
      <p:sp>
        <p:nvSpPr>
          <p:cNvPr id="235"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IN" sz="2000" spc="-1" strike="noStrike">
              <a:latin typeface="Arial"/>
            </a:endParaRPr>
          </a:p>
        </p:txBody>
      </p:sp>
      <p:sp>
        <p:nvSpPr>
          <p:cNvPr id="236" name="PlaceHolder 3"/>
          <p:cNvSpPr>
            <a:spLocks noGrp="1"/>
          </p:cNvSpPr>
          <p:nvPr>
            <p:ph type="sldNum" idx="12"/>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E072C07D-B420-4CA7-895C-163D8937B65F}"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4"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endParaRPr b="0" lang="en-IN" sz="3200" spc="-1" strike="noStrike">
              <a:latin typeface="Arial"/>
            </a:endParaRPr>
          </a:p>
        </p:txBody>
      </p:sp>
      <p:sp>
        <p:nvSpPr>
          <p:cNvPr id="25"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endParaRPr b="0" lang="en-IN"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7"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endParaRPr b="0" lang="en-IN" sz="3200" spc="-1" strike="noStrike">
              <a:latin typeface="Arial"/>
            </a:endParaRPr>
          </a:p>
        </p:txBody>
      </p:sp>
      <p:sp>
        <p:nvSpPr>
          <p:cNvPr id="28"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endParaRPr b="0" lang="en-IN" sz="3200" spc="-1" strike="noStrike">
              <a:latin typeface="Arial"/>
            </a:endParaRPr>
          </a:p>
        </p:txBody>
      </p:sp>
      <p:sp>
        <p:nvSpPr>
          <p:cNvPr id="29"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endParaRPr b="0" lang="en-IN" sz="3200" spc="-1" strike="noStrike">
              <a:latin typeface="Arial"/>
            </a:endParaRPr>
          </a:p>
        </p:txBody>
      </p:sp>
      <p:sp>
        <p:nvSpPr>
          <p:cNvPr id="30"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endParaRPr b="0" lang="en-IN"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2"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endParaRPr b="0" lang="en-IN" sz="3200" spc="-1" strike="noStrike">
              <a:latin typeface="Arial"/>
            </a:endParaRPr>
          </a:p>
        </p:txBody>
      </p:sp>
      <p:sp>
        <p:nvSpPr>
          <p:cNvPr id="33"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endParaRPr b="0" lang="en-IN" sz="3200" spc="-1" strike="noStrike">
              <a:latin typeface="Arial"/>
            </a:endParaRPr>
          </a:p>
        </p:txBody>
      </p:sp>
      <p:sp>
        <p:nvSpPr>
          <p:cNvPr id="34"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endParaRPr b="0" lang="en-IN" sz="3200" spc="-1" strike="noStrike">
              <a:latin typeface="Arial"/>
            </a:endParaRPr>
          </a:p>
        </p:txBody>
      </p:sp>
      <p:sp>
        <p:nvSpPr>
          <p:cNvPr id="35"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endParaRPr b="0" lang="en-IN" sz="3200" spc="-1" strike="noStrike">
              <a:latin typeface="Arial"/>
            </a:endParaRPr>
          </a:p>
        </p:txBody>
      </p:sp>
      <p:sp>
        <p:nvSpPr>
          <p:cNvPr id="36"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endParaRPr b="0" lang="en-IN" sz="3200" spc="-1" strike="noStrike">
              <a:latin typeface="Arial"/>
            </a:endParaRPr>
          </a:p>
        </p:txBody>
      </p:sp>
      <p:sp>
        <p:nvSpPr>
          <p:cNvPr id="37"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endParaRPr b="0" lang="en-IN"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3"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5"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endParaRPr b="0" lang="en-IN"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7"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endParaRPr b="0" lang="en-IN" sz="3200" spc="-1" strike="noStrike">
              <a:latin typeface="Arial"/>
            </a:endParaRPr>
          </a:p>
        </p:txBody>
      </p:sp>
      <p:sp>
        <p:nvSpPr>
          <p:cNvPr id="8"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endParaRPr b="0" lang="en-IN"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algn="ctr">
              <a:buNone/>
            </a:pPr>
            <a:endParaRPr b="0" lang="en-IN"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2"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endParaRPr b="0" lang="en-IN" sz="3200" spc="-1" strike="noStrike">
              <a:latin typeface="Arial"/>
            </a:endParaRPr>
          </a:p>
        </p:txBody>
      </p:sp>
      <p:sp>
        <p:nvSpPr>
          <p:cNvPr id="13"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endParaRPr b="0" lang="en-IN" sz="3200" spc="-1" strike="noStrike">
              <a:latin typeface="Arial"/>
            </a:endParaRPr>
          </a:p>
        </p:txBody>
      </p:sp>
      <p:sp>
        <p:nvSpPr>
          <p:cNvPr id="14"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endParaRPr b="0" lang="en-IN"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16"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endParaRPr b="0" lang="en-IN" sz="3200" spc="-1" strike="noStrike">
              <a:latin typeface="Arial"/>
            </a:endParaRPr>
          </a:p>
        </p:txBody>
      </p:sp>
      <p:sp>
        <p:nvSpPr>
          <p:cNvPr id="17"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endParaRPr b="0" lang="en-IN" sz="3200" spc="-1" strike="noStrike">
              <a:latin typeface="Arial"/>
            </a:endParaRPr>
          </a:p>
        </p:txBody>
      </p:sp>
      <p:sp>
        <p:nvSpPr>
          <p:cNvPr id="18"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endParaRPr b="0" lang="en-IN"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algn="ctr">
              <a:buNone/>
            </a:pPr>
            <a:endParaRPr b="0" lang="en-IN" sz="4400" spc="-1" strike="noStrike">
              <a:latin typeface="Arial"/>
            </a:endParaRPr>
          </a:p>
        </p:txBody>
      </p:sp>
      <p:sp>
        <p:nvSpPr>
          <p:cNvPr id="20"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endParaRPr b="0" lang="en-IN" sz="3200" spc="-1" strike="noStrike">
              <a:latin typeface="Arial"/>
            </a:endParaRPr>
          </a:p>
        </p:txBody>
      </p:sp>
      <p:sp>
        <p:nvSpPr>
          <p:cNvPr id="21"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endParaRPr b="0" lang="en-IN" sz="3200" spc="-1" strike="noStrike">
              <a:latin typeface="Arial"/>
            </a:endParaRPr>
          </a:p>
        </p:txBody>
      </p:sp>
      <p:sp>
        <p:nvSpPr>
          <p:cNvPr id="22"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endParaRPr b="0" lang="en-IN"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algn="ctr">
              <a:buNone/>
            </a:pPr>
            <a:r>
              <a:rPr b="0" lang="en-IN" sz="4400" spc="-1" strike="noStrike">
                <a:latin typeface="Arial"/>
              </a:rPr>
              <a:t>Click to edit the title text format</a:t>
            </a:r>
            <a:endParaRPr b="0" lang="en-IN" sz="4400" spc="-1" strike="noStrike">
              <a:latin typeface="Arial"/>
            </a:endParaRPr>
          </a:p>
        </p:txBody>
      </p:sp>
      <p:sp>
        <p:nvSpPr>
          <p:cNvPr id="1"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1.xml"/><Relationship Id="rId5"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slideLayout" Target="../slideLayouts/slideLayout1.xml"/><Relationship Id="rId4"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slideLayout" Target="../slideLayouts/slideLayout1.xml"/><Relationship Id="rId4"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xml"/><Relationship Id="rId3"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slideLayout" Target="../slideLayouts/slideLayout1.xml"/><Relationship Id="rId8"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1.xml"/><Relationship Id="rId5" Type="http://schemas.openxmlformats.org/officeDocument/2006/relationships/notesSlide" Target="../notesSlides/notesSlide16.xml"/>
</Relationships>
</file>

<file path=ppt/slides/_rels/slide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1.xml"/><Relationship Id="rId5"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xml"/><Relationship Id="rId3"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1.xml"/><Relationship Id="rId4"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slideLayout" Target="../slideLayouts/slideLayout1.xml"/><Relationship Id="rId5"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slideLayout" Target="../slideLayouts/slideLayout1.xml"/><Relationship Id="rId4"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 name="Image 0" descr="preencoded.png"/>
          <p:cNvPicPr/>
          <p:nvPr/>
        </p:nvPicPr>
        <p:blipFill>
          <a:blip r:embed="rId1"/>
          <a:stretch/>
        </p:blipFill>
        <p:spPr>
          <a:xfrm>
            <a:off x="0" y="0"/>
            <a:ext cx="14629680" cy="8228880"/>
          </a:xfrm>
          <a:prstGeom prst="rect">
            <a:avLst/>
          </a:prstGeom>
          <a:ln w="0">
            <a:noFill/>
          </a:ln>
        </p:spPr>
      </p:pic>
      <p:sp>
        <p:nvSpPr>
          <p:cNvPr id="45" name="Text 1"/>
          <p:cNvSpPr/>
          <p:nvPr/>
        </p:nvSpPr>
        <p:spPr>
          <a:xfrm>
            <a:off x="2902680" y="1337400"/>
            <a:ext cx="8823960" cy="1001160"/>
          </a:xfrm>
          <a:prstGeom prst="rect">
            <a:avLst/>
          </a:prstGeom>
          <a:noFill/>
          <a:ln w="0">
            <a:noFill/>
          </a:ln>
        </p:spPr>
        <p:style>
          <a:lnRef idx="0"/>
          <a:fillRef idx="0"/>
          <a:effectRef idx="0"/>
          <a:fontRef idx="minor"/>
        </p:style>
        <p:txBody>
          <a:bodyPr wrap="none" lIns="90000" rIns="90000" tIns="45000" bIns="45000" anchor="t">
            <a:noAutofit/>
          </a:bodyPr>
          <a:p>
            <a:pPr algn="ctr">
              <a:lnSpc>
                <a:spcPts val="7889"/>
              </a:lnSpc>
              <a:buNone/>
              <a:tabLst>
                <a:tab algn="l" pos="0"/>
              </a:tabLst>
            </a:pPr>
            <a:r>
              <a:rPr b="1" lang="en-US" sz="6310" spc="-126" strike="noStrike">
                <a:solidFill>
                  <a:srgbClr val="000000"/>
                </a:solidFill>
                <a:latin typeface="Source Serif Pro"/>
                <a:ea typeface="Source Serif Pro"/>
              </a:rPr>
              <a:t>Image Captioning System</a:t>
            </a:r>
            <a:endParaRPr b="0" lang="en-IN" sz="6310" spc="-1" strike="noStrike">
              <a:latin typeface="Arial"/>
            </a:endParaRPr>
          </a:p>
        </p:txBody>
      </p:sp>
      <p:sp>
        <p:nvSpPr>
          <p:cNvPr id="46" name="Text 2"/>
          <p:cNvSpPr/>
          <p:nvPr/>
        </p:nvSpPr>
        <p:spPr>
          <a:xfrm>
            <a:off x="968760" y="2931840"/>
            <a:ext cx="6044400" cy="1974600"/>
          </a:xfrm>
          <a:prstGeom prst="rect">
            <a:avLst/>
          </a:prstGeom>
          <a:noFill/>
          <a:ln w="0">
            <a:noFill/>
          </a:ln>
        </p:spPr>
        <p:style>
          <a:lnRef idx="0"/>
          <a:fillRef idx="0"/>
          <a:effectRef idx="0"/>
          <a:fontRef idx="minor"/>
        </p:style>
        <p:txBody>
          <a:bodyPr lIns="90000" rIns="90000" tIns="45000" bIns="45000" anchor="t">
            <a:noAutofit/>
          </a:bodyPr>
          <a:p>
            <a:pPr>
              <a:lnSpc>
                <a:spcPts val="3110"/>
              </a:lnSpc>
              <a:buNone/>
              <a:tabLst>
                <a:tab algn="l" pos="0"/>
              </a:tabLst>
            </a:pPr>
            <a:r>
              <a:rPr b="0" lang="en-US" sz="1940" spc="-41" strike="noStrike">
                <a:solidFill>
                  <a:srgbClr val="272525"/>
                </a:solidFill>
                <a:latin typeface="Source Sans Pro"/>
                <a:ea typeface="Source Sans Pro"/>
              </a:rPr>
              <a:t>This presentation provides an overview of an advanced image captioning system, which uses deep learning to automatically generate descriptive captions for images. The system bridges the gap between visual data and natural language, enabling accessible and intelligent image understanding.</a:t>
            </a:r>
            <a:endParaRPr b="0" lang="en-IN" sz="1940" spc="-1" strike="noStrike">
              <a:latin typeface="Arial"/>
            </a:endParaRPr>
          </a:p>
        </p:txBody>
      </p:sp>
      <p:sp>
        <p:nvSpPr>
          <p:cNvPr id="47" name="Shape 3"/>
          <p:cNvSpPr/>
          <p:nvPr/>
        </p:nvSpPr>
        <p:spPr>
          <a:xfrm>
            <a:off x="968760" y="5203440"/>
            <a:ext cx="394200" cy="394200"/>
          </a:xfrm>
          <a:prstGeom prst="roundRect">
            <a:avLst>
              <a:gd name="adj" fmla="val 23151155"/>
            </a:avLst>
          </a:prstGeom>
          <a:noFill/>
          <a:ln w="7620">
            <a:solidFill>
              <a:srgbClr val="ffffff"/>
            </a:solidFill>
            <a:round/>
          </a:ln>
        </p:spPr>
        <p:style>
          <a:lnRef idx="0"/>
          <a:fillRef idx="0"/>
          <a:effectRef idx="0"/>
          <a:fontRef idx="minor"/>
        </p:style>
      </p:sp>
      <p:pic>
        <p:nvPicPr>
          <p:cNvPr id="48" name="Image 1" descr="preencoded.png"/>
          <p:cNvPicPr/>
          <p:nvPr/>
        </p:nvPicPr>
        <p:blipFill>
          <a:blip r:embed="rId2"/>
          <a:stretch/>
        </p:blipFill>
        <p:spPr>
          <a:xfrm>
            <a:off x="1116000" y="6660000"/>
            <a:ext cx="379080" cy="379080"/>
          </a:xfrm>
          <a:prstGeom prst="rect">
            <a:avLst/>
          </a:prstGeom>
          <a:ln w="0">
            <a:noFill/>
          </a:ln>
        </p:spPr>
      </p:pic>
      <p:sp>
        <p:nvSpPr>
          <p:cNvPr id="49" name="Text 4"/>
          <p:cNvSpPr/>
          <p:nvPr/>
        </p:nvSpPr>
        <p:spPr>
          <a:xfrm>
            <a:off x="1558800" y="6552720"/>
            <a:ext cx="3216960" cy="431280"/>
          </a:xfrm>
          <a:prstGeom prst="rect">
            <a:avLst/>
          </a:prstGeom>
          <a:noFill/>
          <a:ln w="0">
            <a:noFill/>
          </a:ln>
        </p:spPr>
        <p:style>
          <a:lnRef idx="0"/>
          <a:fillRef idx="0"/>
          <a:effectRef idx="0"/>
          <a:fontRef idx="minor"/>
        </p:style>
        <p:txBody>
          <a:bodyPr wrap="none" lIns="90000" rIns="90000" tIns="45000" bIns="45000" anchor="t">
            <a:noAutofit/>
          </a:bodyPr>
          <a:p>
            <a:pPr>
              <a:lnSpc>
                <a:spcPts val="3402"/>
              </a:lnSpc>
              <a:buNone/>
              <a:tabLst>
                <a:tab algn="l" pos="0"/>
              </a:tabLst>
            </a:pPr>
            <a:r>
              <a:rPr b="1" lang="en-US" sz="2430" spc="-41" strike="noStrike">
                <a:solidFill>
                  <a:srgbClr val="272525"/>
                </a:solidFill>
                <a:latin typeface="Source Sans Pro"/>
                <a:ea typeface="Source Sans Pro"/>
              </a:rPr>
              <a:t>by Shivam Vishwakarma</a:t>
            </a:r>
            <a:endParaRPr b="0" lang="en-IN" sz="2430" spc="-1" strike="noStrike">
              <a:latin typeface="Arial"/>
            </a:endParaRPr>
          </a:p>
        </p:txBody>
      </p:sp>
      <p:pic>
        <p:nvPicPr>
          <p:cNvPr id="50" name="Image 2" descr="preencoded.png"/>
          <p:cNvPicPr/>
          <p:nvPr/>
        </p:nvPicPr>
        <p:blipFill>
          <a:blip r:embed="rId3"/>
          <a:stretch/>
        </p:blipFill>
        <p:spPr>
          <a:xfrm>
            <a:off x="7623720" y="2987280"/>
            <a:ext cx="6044400" cy="362628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0" name="Image 0" descr="preencoded.png"/>
          <p:cNvPicPr/>
          <p:nvPr/>
        </p:nvPicPr>
        <p:blipFill>
          <a:blip r:embed="rId1"/>
          <a:stretch/>
        </p:blipFill>
        <p:spPr>
          <a:xfrm>
            <a:off x="0" y="0"/>
            <a:ext cx="14629680" cy="8228880"/>
          </a:xfrm>
          <a:prstGeom prst="rect">
            <a:avLst/>
          </a:prstGeom>
          <a:ln w="0">
            <a:noFill/>
          </a:ln>
        </p:spPr>
      </p:pic>
      <p:pic>
        <p:nvPicPr>
          <p:cNvPr id="121" name="Image 1" descr="preencoded.png"/>
          <p:cNvPicPr/>
          <p:nvPr/>
        </p:nvPicPr>
        <p:blipFill>
          <a:blip r:embed="rId2"/>
          <a:stretch/>
        </p:blipFill>
        <p:spPr>
          <a:xfrm>
            <a:off x="0" y="0"/>
            <a:ext cx="14629680" cy="2728800"/>
          </a:xfrm>
          <a:prstGeom prst="rect">
            <a:avLst/>
          </a:prstGeom>
          <a:ln w="0">
            <a:noFill/>
          </a:ln>
        </p:spPr>
      </p:pic>
      <p:sp>
        <p:nvSpPr>
          <p:cNvPr id="122" name="Text 1"/>
          <p:cNvSpPr/>
          <p:nvPr/>
        </p:nvSpPr>
        <p:spPr>
          <a:xfrm>
            <a:off x="1701720" y="3330000"/>
            <a:ext cx="5137560" cy="641520"/>
          </a:xfrm>
          <a:prstGeom prst="rect">
            <a:avLst/>
          </a:prstGeom>
          <a:noFill/>
          <a:ln w="0">
            <a:noFill/>
          </a:ln>
        </p:spPr>
        <p:style>
          <a:lnRef idx="0"/>
          <a:fillRef idx="0"/>
          <a:effectRef idx="0"/>
          <a:fontRef idx="minor"/>
        </p:style>
        <p:txBody>
          <a:bodyPr wrap="none" lIns="90000" rIns="90000" tIns="45000" bIns="45000" anchor="t">
            <a:noAutofit/>
          </a:bodyPr>
          <a:p>
            <a:pPr>
              <a:lnSpc>
                <a:spcPts val="5057"/>
              </a:lnSpc>
              <a:buNone/>
              <a:tabLst>
                <a:tab algn="l" pos="0"/>
              </a:tabLst>
            </a:pPr>
            <a:r>
              <a:rPr b="1" lang="en-US" sz="4050" spc="-83" strike="noStrike">
                <a:solidFill>
                  <a:srgbClr val="000000"/>
                </a:solidFill>
                <a:latin typeface="Source Serif Pro"/>
                <a:ea typeface="Source Serif Pro"/>
              </a:rPr>
              <a:t>Data Preparation</a:t>
            </a:r>
            <a:endParaRPr b="0" lang="en-IN" sz="4050" spc="-1" strike="noStrike">
              <a:latin typeface="Arial"/>
            </a:endParaRPr>
          </a:p>
        </p:txBody>
      </p:sp>
      <p:sp>
        <p:nvSpPr>
          <p:cNvPr id="123" name="Text 2"/>
          <p:cNvSpPr/>
          <p:nvPr/>
        </p:nvSpPr>
        <p:spPr>
          <a:xfrm>
            <a:off x="2050920" y="4300200"/>
            <a:ext cx="10877040" cy="34848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50"/>
              </a:lnSpc>
              <a:buClr>
                <a:srgbClr val="272525"/>
              </a:buClr>
              <a:buFont typeface="Symbol"/>
              <a:buChar char=""/>
            </a:pPr>
            <a:r>
              <a:rPr b="1" lang="en-US" sz="1720" spc="-35" strike="noStrike">
                <a:solidFill>
                  <a:srgbClr val="272525"/>
                </a:solidFill>
                <a:latin typeface="Source Sans Pro"/>
                <a:ea typeface="Source Sans Pro"/>
              </a:rPr>
              <a:t>Data Splitting:</a:t>
            </a:r>
            <a:endParaRPr b="0" lang="en-IN" sz="1720" spc="-1" strike="noStrike">
              <a:latin typeface="Arial"/>
            </a:endParaRPr>
          </a:p>
        </p:txBody>
      </p:sp>
      <p:sp>
        <p:nvSpPr>
          <p:cNvPr id="124" name="Text 3"/>
          <p:cNvSpPr/>
          <p:nvPr/>
        </p:nvSpPr>
        <p:spPr>
          <a:xfrm>
            <a:off x="2400480" y="4725720"/>
            <a:ext cx="10527840" cy="34848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750"/>
              </a:lnSpc>
              <a:buClr>
                <a:srgbClr val="272525"/>
              </a:buClr>
              <a:buFont typeface="Symbol"/>
              <a:buChar char=""/>
            </a:pPr>
            <a:r>
              <a:rPr b="0" lang="en-US" sz="1720" spc="-35" strike="noStrike">
                <a:solidFill>
                  <a:srgbClr val="272525"/>
                </a:solidFill>
                <a:latin typeface="Source Sans Pro"/>
                <a:ea typeface="Source Sans Pro"/>
              </a:rPr>
              <a:t>The dataset is split into two parts: 90% for training and 10% for testing.</a:t>
            </a:r>
            <a:endParaRPr b="0" lang="en-IN" sz="1720" spc="-1" strike="noStrike">
              <a:latin typeface="Arial"/>
            </a:endParaRPr>
          </a:p>
        </p:txBody>
      </p:sp>
      <p:sp>
        <p:nvSpPr>
          <p:cNvPr id="125" name="Text 4"/>
          <p:cNvSpPr/>
          <p:nvPr/>
        </p:nvSpPr>
        <p:spPr>
          <a:xfrm>
            <a:off x="2050920" y="5151240"/>
            <a:ext cx="10877040" cy="34848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50"/>
              </a:lnSpc>
              <a:buClr>
                <a:srgbClr val="272525"/>
              </a:buClr>
              <a:buFont typeface="Symbol"/>
              <a:buChar char=""/>
            </a:pPr>
            <a:r>
              <a:rPr b="1" lang="en-US" sz="1720" spc="-35" strike="noStrike">
                <a:solidFill>
                  <a:srgbClr val="272525"/>
                </a:solidFill>
                <a:latin typeface="Source Sans Pro"/>
                <a:ea typeface="Source Sans Pro"/>
              </a:rPr>
              <a:t>Batch Processing:</a:t>
            </a:r>
            <a:endParaRPr b="0" lang="en-IN" sz="1720" spc="-1" strike="noStrike">
              <a:latin typeface="Arial"/>
            </a:endParaRPr>
          </a:p>
        </p:txBody>
      </p:sp>
      <p:sp>
        <p:nvSpPr>
          <p:cNvPr id="126" name="Text 5"/>
          <p:cNvSpPr/>
          <p:nvPr/>
        </p:nvSpPr>
        <p:spPr>
          <a:xfrm>
            <a:off x="2400480" y="5577120"/>
            <a:ext cx="10527840" cy="34848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750"/>
              </a:lnSpc>
              <a:buClr>
                <a:srgbClr val="272525"/>
              </a:buClr>
              <a:buFont typeface="Symbol"/>
              <a:buChar char=""/>
            </a:pPr>
            <a:r>
              <a:rPr b="0" lang="en-US" sz="1720" spc="-35" strike="noStrike">
                <a:solidFill>
                  <a:srgbClr val="272525"/>
                </a:solidFill>
                <a:latin typeface="Source Sans Pro"/>
                <a:ea typeface="Source Sans Pro"/>
              </a:rPr>
              <a:t>A data generator is used to process the data in small batches, which helps prevent system crashes during training.</a:t>
            </a:r>
            <a:endParaRPr b="0" lang="en-IN" sz="1720" spc="-1" strike="noStrike">
              <a:latin typeface="Arial"/>
            </a:endParaRPr>
          </a:p>
        </p:txBody>
      </p:sp>
      <p:sp>
        <p:nvSpPr>
          <p:cNvPr id="127" name="Text 6"/>
          <p:cNvSpPr/>
          <p:nvPr/>
        </p:nvSpPr>
        <p:spPr>
          <a:xfrm>
            <a:off x="2050920" y="6002640"/>
            <a:ext cx="10877040" cy="34848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50"/>
              </a:lnSpc>
              <a:buClr>
                <a:srgbClr val="272525"/>
              </a:buClr>
              <a:buFont typeface="Symbol"/>
              <a:buChar char=""/>
            </a:pPr>
            <a:r>
              <a:rPr b="1" lang="en-US" sz="1720" spc="-35" strike="noStrike">
                <a:solidFill>
                  <a:srgbClr val="272525"/>
                </a:solidFill>
                <a:latin typeface="Source Sans Pro"/>
                <a:ea typeface="Source Sans Pro"/>
              </a:rPr>
              <a:t>Data Preparation:</a:t>
            </a:r>
            <a:endParaRPr b="0" lang="en-IN" sz="1720" spc="-1" strike="noStrike">
              <a:latin typeface="Arial"/>
            </a:endParaRPr>
          </a:p>
        </p:txBody>
      </p:sp>
      <p:sp>
        <p:nvSpPr>
          <p:cNvPr id="128" name="Text 7"/>
          <p:cNvSpPr/>
          <p:nvPr/>
        </p:nvSpPr>
        <p:spPr>
          <a:xfrm>
            <a:off x="2400480" y="6428160"/>
            <a:ext cx="10527840" cy="34848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750"/>
              </a:lnSpc>
              <a:buClr>
                <a:srgbClr val="272525"/>
              </a:buClr>
              <a:buFont typeface="Symbol"/>
              <a:buChar char=""/>
            </a:pPr>
            <a:r>
              <a:rPr b="0" lang="en-US" sz="1720" spc="-35" strike="noStrike">
                <a:solidFill>
                  <a:srgbClr val="272525"/>
                </a:solidFill>
                <a:latin typeface="Source Sans Pro"/>
                <a:ea typeface="Source Sans Pro"/>
              </a:rPr>
              <a:t>For each image, the corresponding captions are broken into input-output pairs.</a:t>
            </a:r>
            <a:endParaRPr b="0" lang="en-IN" sz="1720" spc="-1" strike="noStrike">
              <a:latin typeface="Arial"/>
            </a:endParaRPr>
          </a:p>
        </p:txBody>
      </p:sp>
      <p:sp>
        <p:nvSpPr>
          <p:cNvPr id="129" name="Text 8"/>
          <p:cNvSpPr/>
          <p:nvPr/>
        </p:nvSpPr>
        <p:spPr>
          <a:xfrm>
            <a:off x="2400480" y="6854040"/>
            <a:ext cx="10527840" cy="34848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750"/>
              </a:lnSpc>
              <a:buClr>
                <a:srgbClr val="272525"/>
              </a:buClr>
              <a:buFont typeface="Symbol"/>
              <a:buChar char=""/>
            </a:pPr>
            <a:r>
              <a:rPr b="0" lang="en-US" sz="1720" spc="-35" strike="noStrike">
                <a:solidFill>
                  <a:srgbClr val="272525"/>
                </a:solidFill>
                <a:latin typeface="Source Sans Pro"/>
                <a:ea typeface="Source Sans Pro"/>
              </a:rPr>
              <a:t>The input is part of the caption, and the output is the next word in the sequence.</a:t>
            </a:r>
            <a:endParaRPr b="0" lang="en-IN" sz="1720" spc="-1" strike="noStrike">
              <a:latin typeface="Arial"/>
            </a:endParaRPr>
          </a:p>
        </p:txBody>
      </p:sp>
      <p:sp>
        <p:nvSpPr>
          <p:cNvPr id="130" name="Text 9"/>
          <p:cNvSpPr/>
          <p:nvPr/>
        </p:nvSpPr>
        <p:spPr>
          <a:xfrm>
            <a:off x="2400480" y="7279560"/>
            <a:ext cx="10527840" cy="34848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750"/>
              </a:lnSpc>
              <a:buClr>
                <a:srgbClr val="272525"/>
              </a:buClr>
              <a:buFont typeface="Symbol"/>
              <a:buChar char=""/>
            </a:pPr>
            <a:r>
              <a:rPr b="0" lang="en-US" sz="1720" spc="-35" strike="noStrike">
                <a:solidFill>
                  <a:srgbClr val="272525"/>
                </a:solidFill>
                <a:latin typeface="Source Sans Pro"/>
                <a:ea typeface="Source Sans Pro"/>
              </a:rPr>
              <a:t>These pairs are padded to ensure they are the same length.</a:t>
            </a:r>
            <a:endParaRPr b="0" lang="en-IN" sz="172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1" name="Image 0" descr="preencoded.png"/>
          <p:cNvPicPr/>
          <p:nvPr/>
        </p:nvPicPr>
        <p:blipFill>
          <a:blip r:embed="rId1"/>
          <a:stretch/>
        </p:blipFill>
        <p:spPr>
          <a:xfrm>
            <a:off x="0" y="0"/>
            <a:ext cx="14629680" cy="8228880"/>
          </a:xfrm>
          <a:prstGeom prst="rect">
            <a:avLst/>
          </a:prstGeom>
          <a:ln w="0">
            <a:noFill/>
          </a:ln>
        </p:spPr>
      </p:pic>
      <p:sp>
        <p:nvSpPr>
          <p:cNvPr id="132" name="Text 1"/>
          <p:cNvSpPr/>
          <p:nvPr/>
        </p:nvSpPr>
        <p:spPr>
          <a:xfrm>
            <a:off x="2071080" y="562320"/>
            <a:ext cx="5893920" cy="599400"/>
          </a:xfrm>
          <a:prstGeom prst="rect">
            <a:avLst/>
          </a:prstGeom>
          <a:noFill/>
          <a:ln w="0">
            <a:noFill/>
          </a:ln>
        </p:spPr>
        <p:style>
          <a:lnRef idx="0"/>
          <a:fillRef idx="0"/>
          <a:effectRef idx="0"/>
          <a:fontRef idx="minor"/>
        </p:style>
        <p:txBody>
          <a:bodyPr wrap="none" lIns="90000" rIns="90000" tIns="45000" bIns="45000" anchor="t">
            <a:noAutofit/>
          </a:bodyPr>
          <a:p>
            <a:pPr>
              <a:lnSpc>
                <a:spcPts val="4725"/>
              </a:lnSpc>
              <a:buNone/>
              <a:tabLst>
                <a:tab algn="l" pos="0"/>
              </a:tabLst>
            </a:pPr>
            <a:r>
              <a:rPr b="1" lang="en-US" sz="3780" spc="-77" strike="noStrike">
                <a:solidFill>
                  <a:srgbClr val="000000"/>
                </a:solidFill>
                <a:latin typeface="Source Serif Pro"/>
                <a:ea typeface="Source Serif Pro"/>
              </a:rPr>
              <a:t>Model Architecture in Detail</a:t>
            </a:r>
            <a:endParaRPr b="0" lang="en-IN" sz="3780" spc="-1" strike="noStrike">
              <a:latin typeface="Arial"/>
            </a:endParaRPr>
          </a:p>
        </p:txBody>
      </p:sp>
      <p:pic>
        <p:nvPicPr>
          <p:cNvPr id="133" name="Image 1" descr="preencoded.png"/>
          <p:cNvPicPr/>
          <p:nvPr/>
        </p:nvPicPr>
        <p:blipFill>
          <a:blip r:embed="rId2"/>
          <a:stretch/>
        </p:blipFill>
        <p:spPr>
          <a:xfrm>
            <a:off x="2071080" y="1570320"/>
            <a:ext cx="9119520" cy="609624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4" name="Image 0" descr="preencoded.png"/>
          <p:cNvPicPr/>
          <p:nvPr/>
        </p:nvPicPr>
        <p:blipFill>
          <a:blip r:embed="rId1"/>
          <a:stretch/>
        </p:blipFill>
        <p:spPr>
          <a:xfrm>
            <a:off x="0" y="0"/>
            <a:ext cx="14629680" cy="8228880"/>
          </a:xfrm>
          <a:prstGeom prst="rect">
            <a:avLst/>
          </a:prstGeom>
          <a:ln w="0">
            <a:noFill/>
          </a:ln>
        </p:spPr>
      </p:pic>
      <p:sp>
        <p:nvSpPr>
          <p:cNvPr id="135" name="Text 1"/>
          <p:cNvSpPr/>
          <p:nvPr/>
        </p:nvSpPr>
        <p:spPr>
          <a:xfrm>
            <a:off x="1742760" y="596160"/>
            <a:ext cx="5099760" cy="636840"/>
          </a:xfrm>
          <a:prstGeom prst="rect">
            <a:avLst/>
          </a:prstGeom>
          <a:noFill/>
          <a:ln w="0">
            <a:noFill/>
          </a:ln>
        </p:spPr>
        <p:style>
          <a:lnRef idx="0"/>
          <a:fillRef idx="0"/>
          <a:effectRef idx="0"/>
          <a:fontRef idx="minor"/>
        </p:style>
        <p:txBody>
          <a:bodyPr wrap="none" lIns="90000" rIns="90000" tIns="45000" bIns="45000" anchor="t">
            <a:noAutofit/>
          </a:bodyPr>
          <a:p>
            <a:pPr>
              <a:lnSpc>
                <a:spcPts val="5020"/>
              </a:lnSpc>
              <a:buNone/>
              <a:tabLst>
                <a:tab algn="l" pos="0"/>
              </a:tabLst>
            </a:pPr>
            <a:r>
              <a:rPr b="1" lang="en-US" sz="4009" spc="-80" strike="noStrike">
                <a:solidFill>
                  <a:srgbClr val="000000"/>
                </a:solidFill>
                <a:latin typeface="Source Serif Pro"/>
                <a:ea typeface="Source Serif Pro"/>
              </a:rPr>
              <a:t>Model Traning</a:t>
            </a:r>
            <a:endParaRPr b="0" lang="en-IN" sz="4009" spc="-1" strike="noStrike">
              <a:latin typeface="Arial"/>
            </a:endParaRPr>
          </a:p>
        </p:txBody>
      </p:sp>
      <p:sp>
        <p:nvSpPr>
          <p:cNvPr id="136" name="Text 2"/>
          <p:cNvSpPr/>
          <p:nvPr/>
        </p:nvSpPr>
        <p:spPr>
          <a:xfrm>
            <a:off x="2089440" y="1667160"/>
            <a:ext cx="10797480" cy="3459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30"/>
              </a:lnSpc>
              <a:buClr>
                <a:srgbClr val="272525"/>
              </a:buClr>
              <a:buFont typeface="Symbol"/>
              <a:buChar char=""/>
            </a:pPr>
            <a:r>
              <a:rPr b="1" lang="en-US" sz="1700" spc="-35" strike="noStrike">
                <a:solidFill>
                  <a:srgbClr val="272525"/>
                </a:solidFill>
                <a:latin typeface="Source Sans Pro"/>
                <a:ea typeface="Source Sans Pro"/>
              </a:rPr>
              <a:t>Model Components:</a:t>
            </a:r>
            <a:endParaRPr b="0" lang="en-IN" sz="1700" spc="-1" strike="noStrike">
              <a:latin typeface="Arial"/>
            </a:endParaRPr>
          </a:p>
        </p:txBody>
      </p:sp>
      <p:sp>
        <p:nvSpPr>
          <p:cNvPr id="137" name="Text 3"/>
          <p:cNvSpPr/>
          <p:nvPr/>
        </p:nvSpPr>
        <p:spPr>
          <a:xfrm>
            <a:off x="2436480" y="2089800"/>
            <a:ext cx="10450440" cy="693000"/>
          </a:xfrm>
          <a:prstGeom prst="rect">
            <a:avLst/>
          </a:prstGeom>
          <a:noFill/>
          <a:ln w="0">
            <a:noFill/>
          </a:ln>
        </p:spPr>
        <p:style>
          <a:lnRef idx="0"/>
          <a:fillRef idx="0"/>
          <a:effectRef idx="0"/>
          <a:fontRef idx="minor"/>
        </p:style>
        <p:txBody>
          <a:bodyPr lIns="90000" rIns="90000" tIns="45000" bIns="45000" anchor="t">
            <a:noAutofit/>
          </a:bodyPr>
          <a:p>
            <a:pPr>
              <a:lnSpc>
                <a:spcPts val="2730"/>
              </a:lnSpc>
              <a:buNone/>
              <a:tabLst>
                <a:tab algn="l" pos="0"/>
              </a:tabLst>
            </a:pPr>
            <a:r>
              <a:rPr b="1" lang="en-US" sz="1700" spc="-35" strike="noStrike">
                <a:solidFill>
                  <a:srgbClr val="272525"/>
                </a:solidFill>
                <a:latin typeface="Source Sans Pro"/>
                <a:ea typeface="Source Sans Pro"/>
              </a:rPr>
              <a:t>Image Features:</a:t>
            </a:r>
            <a:r>
              <a:rPr b="0" lang="en-US" sz="1700" spc="-35" strike="noStrike">
                <a:solidFill>
                  <a:srgbClr val="272525"/>
                </a:solidFill>
                <a:latin typeface="Source Sans Pro"/>
                <a:ea typeface="Source Sans Pro"/>
              </a:rPr>
              <a:t> Extracted using the VGG16 model, followed by dropout and dense layers to reduce overfitting and dimensionality.</a:t>
            </a:r>
            <a:endParaRPr b="0" lang="en-IN" sz="1700" spc="-1" strike="noStrike">
              <a:latin typeface="Arial"/>
            </a:endParaRPr>
          </a:p>
        </p:txBody>
      </p:sp>
      <p:sp>
        <p:nvSpPr>
          <p:cNvPr id="138" name="Text 4"/>
          <p:cNvSpPr/>
          <p:nvPr/>
        </p:nvSpPr>
        <p:spPr>
          <a:xfrm>
            <a:off x="2436480" y="2859120"/>
            <a:ext cx="10450440" cy="693000"/>
          </a:xfrm>
          <a:prstGeom prst="rect">
            <a:avLst/>
          </a:prstGeom>
          <a:noFill/>
          <a:ln w="0">
            <a:noFill/>
          </a:ln>
        </p:spPr>
        <p:style>
          <a:lnRef idx="0"/>
          <a:fillRef idx="0"/>
          <a:effectRef idx="0"/>
          <a:fontRef idx="minor"/>
        </p:style>
        <p:txBody>
          <a:bodyPr lIns="90000" rIns="90000" tIns="45000" bIns="45000" anchor="t">
            <a:noAutofit/>
          </a:bodyPr>
          <a:p>
            <a:pPr>
              <a:lnSpc>
                <a:spcPts val="2730"/>
              </a:lnSpc>
              <a:buNone/>
              <a:tabLst>
                <a:tab algn="l" pos="0"/>
              </a:tabLst>
            </a:pPr>
            <a:r>
              <a:rPr b="1" lang="en-US" sz="1700" spc="-35" strike="noStrike">
                <a:solidFill>
                  <a:srgbClr val="272525"/>
                </a:solidFill>
                <a:latin typeface="Source Sans Pro"/>
                <a:ea typeface="Source Sans Pro"/>
              </a:rPr>
              <a:t>Text Features:</a:t>
            </a:r>
            <a:r>
              <a:rPr b="0" lang="en-US" sz="1700" spc="-35" strike="noStrike">
                <a:solidFill>
                  <a:srgbClr val="272525"/>
                </a:solidFill>
                <a:latin typeface="Source Sans Pro"/>
                <a:ea typeface="Source Sans Pro"/>
              </a:rPr>
              <a:t> Captions are tokenized and passed through an embedding layer, dropout, and an LSTM layer for sequential understanding.</a:t>
            </a:r>
            <a:endParaRPr b="0" lang="en-IN" sz="1700" spc="-1" strike="noStrike">
              <a:latin typeface="Arial"/>
            </a:endParaRPr>
          </a:p>
        </p:txBody>
      </p:sp>
      <p:sp>
        <p:nvSpPr>
          <p:cNvPr id="139" name="Text 5"/>
          <p:cNvSpPr/>
          <p:nvPr/>
        </p:nvSpPr>
        <p:spPr>
          <a:xfrm>
            <a:off x="2436480" y="3628800"/>
            <a:ext cx="10450440" cy="693000"/>
          </a:xfrm>
          <a:prstGeom prst="rect">
            <a:avLst/>
          </a:prstGeom>
          <a:noFill/>
          <a:ln w="0">
            <a:noFill/>
          </a:ln>
        </p:spPr>
        <p:style>
          <a:lnRef idx="0"/>
          <a:fillRef idx="0"/>
          <a:effectRef idx="0"/>
          <a:fontRef idx="minor"/>
        </p:style>
        <p:txBody>
          <a:bodyPr lIns="90000" rIns="90000" tIns="45000" bIns="45000" anchor="t">
            <a:noAutofit/>
          </a:bodyPr>
          <a:p>
            <a:pPr>
              <a:lnSpc>
                <a:spcPts val="2730"/>
              </a:lnSpc>
              <a:buNone/>
              <a:tabLst>
                <a:tab algn="l" pos="0"/>
              </a:tabLst>
            </a:pPr>
            <a:r>
              <a:rPr b="1" lang="en-US" sz="1700" spc="-35" strike="noStrike">
                <a:solidFill>
                  <a:srgbClr val="272525"/>
                </a:solidFill>
                <a:latin typeface="Source Sans Pro"/>
                <a:ea typeface="Source Sans Pro"/>
              </a:rPr>
              <a:t>Decoder:</a:t>
            </a:r>
            <a:r>
              <a:rPr b="0" lang="en-US" sz="1700" spc="-35" strike="noStrike">
                <a:solidFill>
                  <a:srgbClr val="272525"/>
                </a:solidFill>
                <a:latin typeface="Source Sans Pro"/>
                <a:ea typeface="Source Sans Pro"/>
              </a:rPr>
              <a:t> Combines image and text features, and passes them through dense layers to predict the next word in the caption.</a:t>
            </a:r>
            <a:endParaRPr b="0" lang="en-IN" sz="1700" spc="-1" strike="noStrike">
              <a:latin typeface="Arial"/>
            </a:endParaRPr>
          </a:p>
        </p:txBody>
      </p:sp>
      <p:sp>
        <p:nvSpPr>
          <p:cNvPr id="140" name="Text 6"/>
          <p:cNvSpPr/>
          <p:nvPr/>
        </p:nvSpPr>
        <p:spPr>
          <a:xfrm>
            <a:off x="2089440" y="4398120"/>
            <a:ext cx="10797480" cy="3459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30"/>
              </a:lnSpc>
              <a:buClr>
                <a:srgbClr val="272525"/>
              </a:buClr>
              <a:buFont typeface="Symbol"/>
              <a:buChar char=""/>
            </a:pPr>
            <a:r>
              <a:rPr b="1" lang="en-US" sz="1700" spc="-35" strike="noStrike">
                <a:solidFill>
                  <a:srgbClr val="272525"/>
                </a:solidFill>
                <a:latin typeface="Source Sans Pro"/>
                <a:ea typeface="Source Sans Pro"/>
              </a:rPr>
              <a:t>Training Process:</a:t>
            </a:r>
            <a:endParaRPr b="0" lang="en-IN" sz="1700" spc="-1" strike="noStrike">
              <a:latin typeface="Arial"/>
            </a:endParaRPr>
          </a:p>
        </p:txBody>
      </p:sp>
      <p:sp>
        <p:nvSpPr>
          <p:cNvPr id="141" name="Text 7"/>
          <p:cNvSpPr/>
          <p:nvPr/>
        </p:nvSpPr>
        <p:spPr>
          <a:xfrm>
            <a:off x="2436480" y="4821120"/>
            <a:ext cx="10450440" cy="34596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730"/>
              </a:lnSpc>
              <a:buClr>
                <a:srgbClr val="272525"/>
              </a:buClr>
              <a:buFont typeface="Symbol"/>
              <a:buChar char=""/>
            </a:pPr>
            <a:r>
              <a:rPr b="0" lang="en-US" sz="1700" spc="-35" strike="noStrike">
                <a:solidFill>
                  <a:srgbClr val="272525"/>
                </a:solidFill>
                <a:latin typeface="Source Sans Pro"/>
                <a:ea typeface="Source Sans Pro"/>
              </a:rPr>
              <a:t>The model is trained over multiple epochs using a batch size of 32.</a:t>
            </a:r>
            <a:endParaRPr b="0" lang="en-IN" sz="1700" spc="-1" strike="noStrike">
              <a:latin typeface="Arial"/>
            </a:endParaRPr>
          </a:p>
        </p:txBody>
      </p:sp>
      <p:sp>
        <p:nvSpPr>
          <p:cNvPr id="142" name="Text 8"/>
          <p:cNvSpPr/>
          <p:nvPr/>
        </p:nvSpPr>
        <p:spPr>
          <a:xfrm>
            <a:off x="2436480" y="5243760"/>
            <a:ext cx="10450440" cy="34596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730"/>
              </a:lnSpc>
              <a:buClr>
                <a:srgbClr val="272525"/>
              </a:buClr>
              <a:buFont typeface="Symbol"/>
              <a:buChar char=""/>
            </a:pPr>
            <a:r>
              <a:rPr b="0" lang="en-US" sz="1700" spc="-35" strike="noStrike">
                <a:solidFill>
                  <a:srgbClr val="272525"/>
                </a:solidFill>
                <a:latin typeface="Source Sans Pro"/>
                <a:ea typeface="Source Sans Pro"/>
              </a:rPr>
              <a:t>For each epoch, the model learns from the data and adjusts its parameters to improve caption prediction.</a:t>
            </a:r>
            <a:endParaRPr b="0" lang="en-IN" sz="1700" spc="-1" strike="noStrike">
              <a:latin typeface="Arial"/>
            </a:endParaRPr>
          </a:p>
        </p:txBody>
      </p:sp>
      <p:sp>
        <p:nvSpPr>
          <p:cNvPr id="143" name="Text 9"/>
          <p:cNvSpPr/>
          <p:nvPr/>
        </p:nvSpPr>
        <p:spPr>
          <a:xfrm>
            <a:off x="2089440" y="5666400"/>
            <a:ext cx="10797480" cy="3459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30"/>
              </a:lnSpc>
              <a:buClr>
                <a:srgbClr val="272525"/>
              </a:buClr>
              <a:buFont typeface="Symbol"/>
              <a:buChar char=""/>
            </a:pPr>
            <a:r>
              <a:rPr b="1" lang="en-US" sz="1700" spc="-35" strike="noStrike">
                <a:solidFill>
                  <a:srgbClr val="272525"/>
                </a:solidFill>
                <a:latin typeface="Source Sans Pro"/>
                <a:ea typeface="Source Sans Pro"/>
              </a:rPr>
              <a:t>Optimization:</a:t>
            </a:r>
            <a:endParaRPr b="0" lang="en-IN" sz="1700" spc="-1" strike="noStrike">
              <a:latin typeface="Arial"/>
            </a:endParaRPr>
          </a:p>
        </p:txBody>
      </p:sp>
      <p:sp>
        <p:nvSpPr>
          <p:cNvPr id="144" name="Text 10"/>
          <p:cNvSpPr/>
          <p:nvPr/>
        </p:nvSpPr>
        <p:spPr>
          <a:xfrm>
            <a:off x="2436480" y="6089040"/>
            <a:ext cx="10450440" cy="693000"/>
          </a:xfrm>
          <a:prstGeom prst="rect">
            <a:avLst/>
          </a:prstGeom>
          <a:noFill/>
          <a:ln w="0">
            <a:noFill/>
          </a:ln>
        </p:spPr>
        <p:style>
          <a:lnRef idx="0"/>
          <a:fillRef idx="0"/>
          <a:effectRef idx="0"/>
          <a:fontRef idx="minor"/>
        </p:style>
        <p:txBody>
          <a:bodyPr lIns="90000" rIns="90000" tIns="45000" bIns="45000" anchor="t">
            <a:noAutofit/>
          </a:bodyPr>
          <a:p>
            <a:pPr lvl="1" marL="685800" indent="-343080">
              <a:lnSpc>
                <a:spcPts val="2730"/>
              </a:lnSpc>
              <a:buClr>
                <a:srgbClr val="272525"/>
              </a:buClr>
              <a:buFont typeface="Symbol"/>
              <a:buChar char=""/>
            </a:pPr>
            <a:r>
              <a:rPr b="0" lang="en-US" sz="1700" spc="-35" strike="noStrike">
                <a:solidFill>
                  <a:srgbClr val="272525"/>
                </a:solidFill>
                <a:latin typeface="Source Sans Pro"/>
                <a:ea typeface="Source Sans Pro"/>
              </a:rPr>
              <a:t>The model is compiled using the categorical cross-entropy loss function and the Adam optimizer, which helps in minimizing errors during training.</a:t>
            </a:r>
            <a:endParaRPr b="0" lang="en-IN" sz="1700" spc="-1" strike="noStrike">
              <a:latin typeface="Arial"/>
            </a:endParaRPr>
          </a:p>
        </p:txBody>
      </p:sp>
      <p:sp>
        <p:nvSpPr>
          <p:cNvPr id="145" name="Text 11"/>
          <p:cNvSpPr/>
          <p:nvPr/>
        </p:nvSpPr>
        <p:spPr>
          <a:xfrm>
            <a:off x="2089440" y="6858360"/>
            <a:ext cx="10797480" cy="3459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30"/>
              </a:lnSpc>
              <a:buClr>
                <a:srgbClr val="272525"/>
              </a:buClr>
              <a:buFont typeface="Symbol"/>
              <a:buChar char=""/>
            </a:pPr>
            <a:r>
              <a:rPr b="1" lang="en-US" sz="1700" spc="-35" strike="noStrike">
                <a:solidFill>
                  <a:srgbClr val="272525"/>
                </a:solidFill>
                <a:latin typeface="Source Sans Pro"/>
                <a:ea typeface="Source Sans Pro"/>
              </a:rPr>
              <a:t>Saving the Model:</a:t>
            </a:r>
            <a:endParaRPr b="0" lang="en-IN" sz="1700" spc="-1" strike="noStrike">
              <a:latin typeface="Arial"/>
            </a:endParaRPr>
          </a:p>
        </p:txBody>
      </p:sp>
      <p:sp>
        <p:nvSpPr>
          <p:cNvPr id="146" name="Text 12"/>
          <p:cNvSpPr/>
          <p:nvPr/>
        </p:nvSpPr>
        <p:spPr>
          <a:xfrm>
            <a:off x="2436480" y="7281000"/>
            <a:ext cx="10450440" cy="353880"/>
          </a:xfrm>
          <a:prstGeom prst="rect">
            <a:avLst/>
          </a:prstGeom>
          <a:noFill/>
          <a:ln w="0">
            <a:noFill/>
          </a:ln>
        </p:spPr>
        <p:style>
          <a:lnRef idx="0"/>
          <a:fillRef idx="0"/>
          <a:effectRef idx="0"/>
          <a:fontRef idx="minor"/>
        </p:style>
        <p:txBody>
          <a:bodyPr wrap="none" lIns="90000" rIns="90000" tIns="45000" bIns="45000" anchor="t">
            <a:noAutofit/>
          </a:bodyPr>
          <a:p>
            <a:pPr>
              <a:lnSpc>
                <a:spcPts val="2730"/>
              </a:lnSpc>
              <a:buNone/>
              <a:tabLst>
                <a:tab algn="l" pos="0"/>
              </a:tabLst>
            </a:pPr>
            <a:r>
              <a:rPr b="0" lang="en-US" sz="1700" spc="-35" strike="noStrike">
                <a:solidFill>
                  <a:srgbClr val="272525"/>
                </a:solidFill>
                <a:latin typeface="Source Sans Pro"/>
                <a:ea typeface="Source Sans Pro"/>
              </a:rPr>
              <a:t>One the model is trained, save the model : </a:t>
            </a:r>
            <a:r>
              <a:rPr b="0" lang="en-US" sz="1700" spc="-35" strike="noStrike">
                <a:solidFill>
                  <a:srgbClr val="272525"/>
                </a:solidFill>
                <a:highlight>
                  <a:srgbClr val="f0d4f7"/>
                </a:highlight>
                <a:latin typeface="Consolas"/>
                <a:ea typeface="Consolas"/>
              </a:rPr>
              <a:t>model.save(my_model.keras)</a:t>
            </a:r>
            <a:r>
              <a:rPr b="0" lang="en-US" sz="1700" spc="-35" strike="noStrike">
                <a:solidFill>
                  <a:srgbClr val="272525"/>
                </a:solidFill>
                <a:latin typeface="Source Sans Pro"/>
                <a:ea typeface="Source Sans Pro"/>
              </a:rPr>
              <a:t>.</a:t>
            </a:r>
            <a:endParaRPr b="0" lang="en-IN" sz="17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7" name="Image 0" descr="preencoded.png"/>
          <p:cNvPicPr/>
          <p:nvPr/>
        </p:nvPicPr>
        <p:blipFill>
          <a:blip r:embed="rId1"/>
          <a:stretch/>
        </p:blipFill>
        <p:spPr>
          <a:xfrm>
            <a:off x="0" y="0"/>
            <a:ext cx="14629680" cy="8228880"/>
          </a:xfrm>
          <a:prstGeom prst="rect">
            <a:avLst/>
          </a:prstGeom>
          <a:ln w="0">
            <a:noFill/>
          </a:ln>
        </p:spPr>
      </p:pic>
      <p:sp>
        <p:nvSpPr>
          <p:cNvPr id="148" name="Text 1"/>
          <p:cNvSpPr/>
          <p:nvPr/>
        </p:nvSpPr>
        <p:spPr>
          <a:xfrm>
            <a:off x="1162440" y="658080"/>
            <a:ext cx="5631120" cy="703080"/>
          </a:xfrm>
          <a:prstGeom prst="rect">
            <a:avLst/>
          </a:prstGeom>
          <a:noFill/>
          <a:ln w="0">
            <a:noFill/>
          </a:ln>
        </p:spPr>
        <p:style>
          <a:lnRef idx="0"/>
          <a:fillRef idx="0"/>
          <a:effectRef idx="0"/>
          <a:fontRef idx="minor"/>
        </p:style>
        <p:txBody>
          <a:bodyPr wrap="none" lIns="90000" rIns="90000" tIns="45000" bIns="45000" anchor="t">
            <a:noAutofit/>
          </a:bodyPr>
          <a:p>
            <a:pPr>
              <a:lnSpc>
                <a:spcPts val="5542"/>
              </a:lnSpc>
              <a:buNone/>
              <a:tabLst>
                <a:tab algn="l" pos="0"/>
              </a:tabLst>
            </a:pPr>
            <a:r>
              <a:rPr b="1" lang="en-US" sz="4440" spc="-89" strike="noStrike">
                <a:solidFill>
                  <a:srgbClr val="000000"/>
                </a:solidFill>
                <a:latin typeface="Source Serif Pro"/>
                <a:ea typeface="Source Serif Pro"/>
              </a:rPr>
              <a:t>Model Evaluation</a:t>
            </a:r>
            <a:endParaRPr b="0" lang="en-IN" sz="4440" spc="-1" strike="noStrike">
              <a:latin typeface="Arial"/>
            </a:endParaRPr>
          </a:p>
        </p:txBody>
      </p:sp>
      <p:sp>
        <p:nvSpPr>
          <p:cNvPr id="149" name="Text 2"/>
          <p:cNvSpPr/>
          <p:nvPr/>
        </p:nvSpPr>
        <p:spPr>
          <a:xfrm>
            <a:off x="825480" y="1588680"/>
            <a:ext cx="11921760" cy="38232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016"/>
              </a:lnSpc>
              <a:buClr>
                <a:srgbClr val="272525"/>
              </a:buClr>
              <a:buFont typeface="Symbol"/>
              <a:buChar char=""/>
            </a:pPr>
            <a:r>
              <a:rPr b="1" lang="en-US" sz="1890" spc="-38" strike="noStrike">
                <a:solidFill>
                  <a:srgbClr val="272525"/>
                </a:solidFill>
                <a:latin typeface="Source Sans Pro"/>
                <a:ea typeface="Source Sans Pro"/>
              </a:rPr>
              <a:t>Evaluation Data:</a:t>
            </a:r>
            <a:endParaRPr b="0" lang="en-IN" sz="1890" spc="-1" strike="noStrike">
              <a:latin typeface="Arial"/>
            </a:endParaRPr>
          </a:p>
        </p:txBody>
      </p:sp>
      <p:sp>
        <p:nvSpPr>
          <p:cNvPr id="150" name="Text 3"/>
          <p:cNvSpPr/>
          <p:nvPr/>
        </p:nvSpPr>
        <p:spPr>
          <a:xfrm>
            <a:off x="452160" y="1947240"/>
            <a:ext cx="11539080" cy="38232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3016"/>
              </a:lnSpc>
              <a:buClr>
                <a:srgbClr val="272525"/>
              </a:buClr>
              <a:buFont typeface="Symbol"/>
              <a:buChar char=""/>
            </a:pPr>
            <a:r>
              <a:rPr b="0" lang="en-US" sz="1890" spc="-38" strike="noStrike">
                <a:solidFill>
                  <a:srgbClr val="272525"/>
                </a:solidFill>
                <a:latin typeface="Source Sans Pro"/>
                <a:ea typeface="Source Sans Pro"/>
              </a:rPr>
              <a:t>The model is evaluated on the test data, which is 10% of the dataset that was not used during training.</a:t>
            </a:r>
            <a:endParaRPr b="0" lang="en-IN" sz="1890" spc="-1" strike="noStrike">
              <a:latin typeface="Arial"/>
            </a:endParaRPr>
          </a:p>
        </p:txBody>
      </p:sp>
      <p:sp>
        <p:nvSpPr>
          <p:cNvPr id="151" name="Text 4"/>
          <p:cNvSpPr/>
          <p:nvPr/>
        </p:nvSpPr>
        <p:spPr>
          <a:xfrm>
            <a:off x="825480" y="2377800"/>
            <a:ext cx="11921760" cy="38232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016"/>
              </a:lnSpc>
              <a:buClr>
                <a:srgbClr val="272525"/>
              </a:buClr>
              <a:buFont typeface="Symbol"/>
              <a:buChar char=""/>
            </a:pPr>
            <a:r>
              <a:rPr b="1" lang="en-US" sz="1890" spc="-38" strike="noStrike">
                <a:solidFill>
                  <a:srgbClr val="272525"/>
                </a:solidFill>
                <a:latin typeface="Source Sans Pro"/>
                <a:ea typeface="Source Sans Pro"/>
              </a:rPr>
              <a:t>Prediction:</a:t>
            </a:r>
            <a:endParaRPr b="0" lang="en-IN" sz="1890" spc="-1" strike="noStrike">
              <a:latin typeface="Arial"/>
            </a:endParaRPr>
          </a:p>
        </p:txBody>
      </p:sp>
      <p:sp>
        <p:nvSpPr>
          <p:cNvPr id="152" name="Text 5"/>
          <p:cNvSpPr/>
          <p:nvPr/>
        </p:nvSpPr>
        <p:spPr>
          <a:xfrm>
            <a:off x="488160" y="2736360"/>
            <a:ext cx="11539080" cy="38232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3016"/>
              </a:lnSpc>
              <a:buClr>
                <a:srgbClr val="272525"/>
              </a:buClr>
              <a:buFont typeface="Symbol"/>
              <a:buChar char=""/>
            </a:pPr>
            <a:r>
              <a:rPr b="0" lang="en-US" sz="1890" spc="-38" strike="noStrike">
                <a:solidFill>
                  <a:srgbClr val="272525"/>
                </a:solidFill>
                <a:latin typeface="Source Sans Pro"/>
                <a:ea typeface="Source Sans Pro"/>
              </a:rPr>
              <a:t>For each image in the test set, the model generates a caption.</a:t>
            </a:r>
            <a:endParaRPr b="0" lang="en-IN" sz="1890" spc="-1" strike="noStrike">
              <a:latin typeface="Arial"/>
            </a:endParaRPr>
          </a:p>
        </p:txBody>
      </p:sp>
      <p:sp>
        <p:nvSpPr>
          <p:cNvPr id="153" name="Text 6"/>
          <p:cNvSpPr/>
          <p:nvPr/>
        </p:nvSpPr>
        <p:spPr>
          <a:xfrm>
            <a:off x="488160" y="3131280"/>
            <a:ext cx="11539080" cy="38232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3016"/>
              </a:lnSpc>
              <a:buClr>
                <a:srgbClr val="272525"/>
              </a:buClr>
              <a:buFont typeface="Symbol"/>
              <a:buChar char=""/>
            </a:pPr>
            <a:r>
              <a:rPr b="0" lang="en-US" sz="1890" spc="-38" strike="noStrike">
                <a:solidFill>
                  <a:srgbClr val="272525"/>
                </a:solidFill>
                <a:latin typeface="Source Sans Pro"/>
                <a:ea typeface="Source Sans Pro"/>
              </a:rPr>
              <a:t>The predicted caption is then compared to the actual captions associated with the image.</a:t>
            </a:r>
            <a:endParaRPr b="0" lang="en-IN" sz="1890" spc="-1" strike="noStrike">
              <a:latin typeface="Arial"/>
            </a:endParaRPr>
          </a:p>
        </p:txBody>
      </p:sp>
      <p:sp>
        <p:nvSpPr>
          <p:cNvPr id="154" name="Text 7"/>
          <p:cNvSpPr/>
          <p:nvPr/>
        </p:nvSpPr>
        <p:spPr>
          <a:xfrm>
            <a:off x="861480" y="3633840"/>
            <a:ext cx="11921760" cy="38232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016"/>
              </a:lnSpc>
              <a:buClr>
                <a:srgbClr val="272525"/>
              </a:buClr>
              <a:buFont typeface="Symbol"/>
              <a:buChar char=""/>
            </a:pPr>
            <a:r>
              <a:rPr b="1" lang="en-US" sz="1890" spc="-38" strike="noStrike">
                <a:solidFill>
                  <a:srgbClr val="272525"/>
                </a:solidFill>
                <a:latin typeface="Source Sans Pro"/>
                <a:ea typeface="Source Sans Pro"/>
              </a:rPr>
              <a:t>BLEU Score:</a:t>
            </a:r>
            <a:endParaRPr b="0" lang="en-IN" sz="1890" spc="-1" strike="noStrike">
              <a:latin typeface="Arial"/>
            </a:endParaRPr>
          </a:p>
        </p:txBody>
      </p:sp>
      <p:sp>
        <p:nvSpPr>
          <p:cNvPr id="155" name="Text 8"/>
          <p:cNvSpPr/>
          <p:nvPr/>
        </p:nvSpPr>
        <p:spPr>
          <a:xfrm>
            <a:off x="1208160" y="4064400"/>
            <a:ext cx="11539080" cy="765000"/>
          </a:xfrm>
          <a:prstGeom prst="rect">
            <a:avLst/>
          </a:prstGeom>
          <a:noFill/>
          <a:ln w="0">
            <a:noFill/>
          </a:ln>
        </p:spPr>
        <p:style>
          <a:lnRef idx="0"/>
          <a:fillRef idx="0"/>
          <a:effectRef idx="0"/>
          <a:fontRef idx="minor"/>
        </p:style>
        <p:txBody>
          <a:bodyPr lIns="90000" rIns="90000" tIns="45000" bIns="45000" anchor="t">
            <a:noAutofit/>
          </a:bodyPr>
          <a:p>
            <a:pPr>
              <a:lnSpc>
                <a:spcPts val="3016"/>
              </a:lnSpc>
              <a:buNone/>
              <a:tabLst>
                <a:tab algn="l" pos="0"/>
              </a:tabLst>
            </a:pPr>
            <a:r>
              <a:rPr b="1" lang="en-US" sz="1890" spc="-38" strike="noStrike">
                <a:solidFill>
                  <a:srgbClr val="272525"/>
                </a:solidFill>
                <a:latin typeface="Source Sans Pro"/>
                <a:ea typeface="Source Sans Pro"/>
              </a:rPr>
              <a:t>BLEU-1 Score:</a:t>
            </a:r>
            <a:r>
              <a:rPr b="0" lang="en-US" sz="1890" spc="-38" strike="noStrike">
                <a:solidFill>
                  <a:srgbClr val="272525"/>
                </a:solidFill>
                <a:latin typeface="Source Sans Pro"/>
                <a:ea typeface="Source Sans Pro"/>
              </a:rPr>
              <a:t> Measures the accuracy of single-word matches between the predicted and actual captions. The BLEU-1 score achieved is 0.545007, indicating that over 54% of the words in the generated captions match the actual captions.</a:t>
            </a:r>
            <a:endParaRPr b="0" lang="en-IN" sz="1890" spc="-1" strike="noStrike">
              <a:latin typeface="Arial"/>
            </a:endParaRPr>
          </a:p>
        </p:txBody>
      </p:sp>
      <p:sp>
        <p:nvSpPr>
          <p:cNvPr id="156" name="Text 9"/>
          <p:cNvSpPr/>
          <p:nvPr/>
        </p:nvSpPr>
        <p:spPr>
          <a:xfrm>
            <a:off x="1208160" y="5238000"/>
            <a:ext cx="11539080" cy="765000"/>
          </a:xfrm>
          <a:prstGeom prst="rect">
            <a:avLst/>
          </a:prstGeom>
          <a:noFill/>
          <a:ln w="0">
            <a:noFill/>
          </a:ln>
        </p:spPr>
        <p:style>
          <a:lnRef idx="0"/>
          <a:fillRef idx="0"/>
          <a:effectRef idx="0"/>
          <a:fontRef idx="minor"/>
        </p:style>
        <p:txBody>
          <a:bodyPr lIns="90000" rIns="90000" tIns="45000" bIns="45000" anchor="t">
            <a:noAutofit/>
          </a:bodyPr>
          <a:p>
            <a:pPr>
              <a:lnSpc>
                <a:spcPts val="3016"/>
              </a:lnSpc>
              <a:buNone/>
              <a:tabLst>
                <a:tab algn="l" pos="0"/>
              </a:tabLst>
            </a:pPr>
            <a:r>
              <a:rPr b="1" lang="en-US" sz="1890" spc="-38" strike="noStrike">
                <a:solidFill>
                  <a:srgbClr val="272525"/>
                </a:solidFill>
                <a:latin typeface="Source Sans Pro"/>
                <a:ea typeface="Source Sans Pro"/>
              </a:rPr>
              <a:t>BLEU-2 Score:</a:t>
            </a:r>
            <a:r>
              <a:rPr b="0" lang="en-US" sz="1890" spc="-38" strike="noStrike">
                <a:solidFill>
                  <a:srgbClr val="272525"/>
                </a:solidFill>
                <a:latin typeface="Source Sans Pro"/>
                <a:ea typeface="Source Sans Pro"/>
              </a:rPr>
              <a:t> Considers pairs of words (bigrams) to assess the fluency and context of the generated captions. The BLEU-2 score is 0.317127, reflecting that 31% of word pairs in the predicted captions are accurate.</a:t>
            </a:r>
            <a:endParaRPr b="0" lang="en-IN" sz="1890" spc="-1" strike="noStrike">
              <a:latin typeface="Arial"/>
            </a:endParaRPr>
          </a:p>
        </p:txBody>
      </p:sp>
      <p:sp>
        <p:nvSpPr>
          <p:cNvPr id="157" name="Text 10"/>
          <p:cNvSpPr/>
          <p:nvPr/>
        </p:nvSpPr>
        <p:spPr>
          <a:xfrm>
            <a:off x="861480" y="6411240"/>
            <a:ext cx="11921760" cy="38232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016"/>
              </a:lnSpc>
              <a:buClr>
                <a:srgbClr val="272525"/>
              </a:buClr>
              <a:buFont typeface="Symbol"/>
              <a:buChar char=""/>
            </a:pPr>
            <a:r>
              <a:rPr b="1" lang="en-US" sz="1890" spc="-38" strike="noStrike">
                <a:solidFill>
                  <a:srgbClr val="272525"/>
                </a:solidFill>
                <a:latin typeface="Source Sans Pro"/>
                <a:ea typeface="Source Sans Pro"/>
              </a:rPr>
              <a:t>Performance Insight:</a:t>
            </a:r>
            <a:endParaRPr b="0" lang="en-IN" sz="1890" spc="-1" strike="noStrike">
              <a:latin typeface="Arial"/>
            </a:endParaRPr>
          </a:p>
        </p:txBody>
      </p:sp>
      <p:sp>
        <p:nvSpPr>
          <p:cNvPr id="158" name="Text 11"/>
          <p:cNvSpPr/>
          <p:nvPr/>
        </p:nvSpPr>
        <p:spPr>
          <a:xfrm>
            <a:off x="524160" y="6805800"/>
            <a:ext cx="11539080" cy="765000"/>
          </a:xfrm>
          <a:prstGeom prst="rect">
            <a:avLst/>
          </a:prstGeom>
          <a:noFill/>
          <a:ln w="0">
            <a:noFill/>
          </a:ln>
        </p:spPr>
        <p:style>
          <a:lnRef idx="0"/>
          <a:fillRef idx="0"/>
          <a:effectRef idx="0"/>
          <a:fontRef idx="minor"/>
        </p:style>
        <p:txBody>
          <a:bodyPr lIns="90000" rIns="90000" tIns="45000" bIns="45000" anchor="t">
            <a:noAutofit/>
          </a:bodyPr>
          <a:p>
            <a:pPr lvl="1" marL="685800" indent="-343080">
              <a:lnSpc>
                <a:spcPts val="3016"/>
              </a:lnSpc>
              <a:buClr>
                <a:srgbClr val="272525"/>
              </a:buClr>
              <a:buFont typeface="Symbol"/>
              <a:buChar char=""/>
            </a:pPr>
            <a:r>
              <a:rPr b="0" lang="en-US" sz="1890" spc="-38" strike="noStrike">
                <a:solidFill>
                  <a:srgbClr val="272525"/>
                </a:solidFill>
                <a:latin typeface="Source Sans Pro"/>
                <a:ea typeface="Source Sans Pro"/>
              </a:rPr>
              <a:t>The BLEU scores indicate that the model generates captions with a reasonable level of accuracy, capturing key words and some context, but there is still room for improvement in generating more fluent and contextually rich captions.</a:t>
            </a:r>
            <a:endParaRPr b="0" lang="en-IN" sz="189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9" name="Image 0" descr="preencoded.png"/>
          <p:cNvPicPr/>
          <p:nvPr/>
        </p:nvPicPr>
        <p:blipFill>
          <a:blip r:embed="rId1"/>
          <a:stretch/>
        </p:blipFill>
        <p:spPr>
          <a:xfrm>
            <a:off x="0" y="720"/>
            <a:ext cx="14629680" cy="8228880"/>
          </a:xfrm>
          <a:prstGeom prst="rect">
            <a:avLst/>
          </a:prstGeom>
          <a:ln w="0">
            <a:noFill/>
          </a:ln>
        </p:spPr>
      </p:pic>
      <p:sp>
        <p:nvSpPr>
          <p:cNvPr id="160" name="Text 1"/>
          <p:cNvSpPr/>
          <p:nvPr/>
        </p:nvSpPr>
        <p:spPr>
          <a:xfrm>
            <a:off x="2872800" y="475200"/>
            <a:ext cx="4065480" cy="507600"/>
          </a:xfrm>
          <a:prstGeom prst="rect">
            <a:avLst/>
          </a:prstGeom>
          <a:noFill/>
          <a:ln w="0">
            <a:noFill/>
          </a:ln>
        </p:spPr>
        <p:style>
          <a:lnRef idx="0"/>
          <a:fillRef idx="0"/>
          <a:effectRef idx="0"/>
          <a:fontRef idx="minor"/>
        </p:style>
        <p:txBody>
          <a:bodyPr wrap="none" lIns="90000" rIns="90000" tIns="45000" bIns="45000" anchor="t">
            <a:noAutofit/>
          </a:bodyPr>
          <a:p>
            <a:pPr>
              <a:lnSpc>
                <a:spcPts val="4003"/>
              </a:lnSpc>
              <a:buNone/>
              <a:tabLst>
                <a:tab algn="l" pos="0"/>
              </a:tabLst>
            </a:pPr>
            <a:r>
              <a:rPr b="1" lang="en-US" sz="3200" spc="-66" strike="noStrike">
                <a:solidFill>
                  <a:srgbClr val="000000"/>
                </a:solidFill>
                <a:latin typeface="Source Serif Pro"/>
                <a:ea typeface="Source Serif Pro"/>
              </a:rPr>
              <a:t>Streamlit App</a:t>
            </a:r>
            <a:endParaRPr b="0" lang="en-IN" sz="3200" spc="-1" strike="noStrike">
              <a:latin typeface="Arial"/>
            </a:endParaRPr>
          </a:p>
        </p:txBody>
      </p:sp>
      <p:sp>
        <p:nvSpPr>
          <p:cNvPr id="161" name="Text 2"/>
          <p:cNvSpPr/>
          <p:nvPr/>
        </p:nvSpPr>
        <p:spPr>
          <a:xfrm>
            <a:off x="3148920" y="1329120"/>
            <a:ext cx="8607960" cy="2757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177"/>
              </a:lnSpc>
              <a:buClr>
                <a:srgbClr val="272525"/>
              </a:buClr>
              <a:buFont typeface="Symbol"/>
              <a:buChar char=""/>
            </a:pPr>
            <a:r>
              <a:rPr b="1" lang="en-US" sz="1360" spc="-29" strike="noStrike">
                <a:solidFill>
                  <a:srgbClr val="272525"/>
                </a:solidFill>
                <a:latin typeface="Source Sans Pro"/>
                <a:ea typeface="Source Sans Pro"/>
              </a:rPr>
              <a:t>Purpose:</a:t>
            </a:r>
            <a:endParaRPr b="0" lang="en-IN" sz="1360" spc="-1" strike="noStrike">
              <a:latin typeface="Arial"/>
            </a:endParaRPr>
          </a:p>
        </p:txBody>
      </p:sp>
      <p:sp>
        <p:nvSpPr>
          <p:cNvPr id="162" name="Text 3"/>
          <p:cNvSpPr/>
          <p:nvPr/>
        </p:nvSpPr>
        <p:spPr>
          <a:xfrm>
            <a:off x="3425400" y="1666080"/>
            <a:ext cx="8331480" cy="552600"/>
          </a:xfrm>
          <a:prstGeom prst="rect">
            <a:avLst/>
          </a:prstGeom>
          <a:noFill/>
          <a:ln w="0">
            <a:noFill/>
          </a:ln>
        </p:spPr>
        <p:style>
          <a:lnRef idx="0"/>
          <a:fillRef idx="0"/>
          <a:effectRef idx="0"/>
          <a:fontRef idx="minor"/>
        </p:style>
        <p:txBody>
          <a:bodyPr lIns="90000" rIns="90000" tIns="45000" bIns="45000" anchor="t">
            <a:noAutofit/>
          </a:bodyPr>
          <a:p>
            <a:pPr lvl="1" marL="685800" indent="-343080">
              <a:lnSpc>
                <a:spcPts val="2177"/>
              </a:lnSpc>
              <a:buClr>
                <a:srgbClr val="272525"/>
              </a:buClr>
              <a:buFont typeface="Symbol"/>
              <a:buChar char=""/>
            </a:pPr>
            <a:r>
              <a:rPr b="0" lang="en-US" sz="1360" spc="-29" strike="noStrike">
                <a:solidFill>
                  <a:srgbClr val="272525"/>
                </a:solidFill>
                <a:latin typeface="Source Sans Pro"/>
                <a:ea typeface="Source Sans Pro"/>
              </a:rPr>
              <a:t>The Streamlit app allows users to upload an image and generate an automatic caption using the trained image captioning model.</a:t>
            </a:r>
            <a:endParaRPr b="0" lang="en-IN" sz="1360" spc="-1" strike="noStrike">
              <a:latin typeface="Arial"/>
            </a:endParaRPr>
          </a:p>
        </p:txBody>
      </p:sp>
      <p:sp>
        <p:nvSpPr>
          <p:cNvPr id="163" name="Text 4"/>
          <p:cNvSpPr/>
          <p:nvPr/>
        </p:nvSpPr>
        <p:spPr>
          <a:xfrm>
            <a:off x="3148920" y="2279520"/>
            <a:ext cx="8607960" cy="2757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177"/>
              </a:lnSpc>
              <a:buClr>
                <a:srgbClr val="272525"/>
              </a:buClr>
              <a:buFont typeface="Symbol"/>
              <a:buChar char=""/>
            </a:pPr>
            <a:r>
              <a:rPr b="1" lang="en-US" sz="1360" spc="-29" strike="noStrike">
                <a:solidFill>
                  <a:srgbClr val="272525"/>
                </a:solidFill>
                <a:latin typeface="Source Sans Pro"/>
                <a:ea typeface="Source Sans Pro"/>
              </a:rPr>
              <a:t>Features:</a:t>
            </a:r>
            <a:endParaRPr b="0" lang="en-IN" sz="1360" spc="-1" strike="noStrike">
              <a:latin typeface="Arial"/>
            </a:endParaRPr>
          </a:p>
        </p:txBody>
      </p:sp>
      <p:sp>
        <p:nvSpPr>
          <p:cNvPr id="164" name="Text 5"/>
          <p:cNvSpPr/>
          <p:nvPr/>
        </p:nvSpPr>
        <p:spPr>
          <a:xfrm>
            <a:off x="3425400" y="2616840"/>
            <a:ext cx="8331480" cy="27576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177"/>
              </a:lnSpc>
              <a:buClr>
                <a:srgbClr val="272525"/>
              </a:buClr>
              <a:buFont typeface="Symbol"/>
              <a:buChar char=""/>
            </a:pPr>
            <a:r>
              <a:rPr b="1" lang="en-US" sz="1360" spc="-29" strike="noStrike">
                <a:solidFill>
                  <a:srgbClr val="272525"/>
                </a:solidFill>
                <a:latin typeface="Source Sans Pro"/>
                <a:ea typeface="Source Sans Pro"/>
              </a:rPr>
              <a:t>User Interaction:</a:t>
            </a:r>
            <a:endParaRPr b="0" lang="en-IN" sz="1360" spc="-1" strike="noStrike">
              <a:latin typeface="Arial"/>
            </a:endParaRPr>
          </a:p>
        </p:txBody>
      </p:sp>
      <p:sp>
        <p:nvSpPr>
          <p:cNvPr id="165" name="Text 6"/>
          <p:cNvSpPr/>
          <p:nvPr/>
        </p:nvSpPr>
        <p:spPr>
          <a:xfrm>
            <a:off x="3701880" y="2953800"/>
            <a:ext cx="8055000" cy="275760"/>
          </a:xfrm>
          <a:prstGeom prst="rect">
            <a:avLst/>
          </a:prstGeom>
          <a:noFill/>
          <a:ln w="0">
            <a:noFill/>
          </a:ln>
        </p:spPr>
        <p:style>
          <a:lnRef idx="0"/>
          <a:fillRef idx="0"/>
          <a:effectRef idx="0"/>
          <a:fontRef idx="minor"/>
        </p:style>
        <p:txBody>
          <a:bodyPr wrap="none" lIns="90000" rIns="90000" tIns="45000" bIns="45000" anchor="t">
            <a:noAutofit/>
          </a:bodyPr>
          <a:p>
            <a:pPr lvl="2" marL="1028880" indent="-343080">
              <a:lnSpc>
                <a:spcPts val="2177"/>
              </a:lnSpc>
              <a:buClr>
                <a:srgbClr val="272525"/>
              </a:buClr>
              <a:buFont typeface="Symbol"/>
              <a:buChar char=""/>
            </a:pPr>
            <a:r>
              <a:rPr b="0" lang="en-US" sz="1360" spc="-29" strike="noStrike">
                <a:solidFill>
                  <a:srgbClr val="272525"/>
                </a:solidFill>
                <a:latin typeface="Source Sans Pro"/>
                <a:ea typeface="Source Sans Pro"/>
              </a:rPr>
              <a:t>The app provides a user-friendly interface where users can easily upload images for captioning.</a:t>
            </a:r>
            <a:endParaRPr b="0" lang="en-IN" sz="1360" spc="-1" strike="noStrike">
              <a:latin typeface="Arial"/>
            </a:endParaRPr>
          </a:p>
        </p:txBody>
      </p:sp>
      <p:sp>
        <p:nvSpPr>
          <p:cNvPr id="166" name="Text 7"/>
          <p:cNvSpPr/>
          <p:nvPr/>
        </p:nvSpPr>
        <p:spPr>
          <a:xfrm>
            <a:off x="3425400" y="3290760"/>
            <a:ext cx="8331480" cy="27576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177"/>
              </a:lnSpc>
              <a:buClr>
                <a:srgbClr val="272525"/>
              </a:buClr>
              <a:buFont typeface="Symbol"/>
              <a:buChar char=""/>
            </a:pPr>
            <a:r>
              <a:rPr b="1" lang="en-US" sz="1360" spc="-29" strike="noStrike">
                <a:solidFill>
                  <a:srgbClr val="272525"/>
                </a:solidFill>
                <a:latin typeface="Source Sans Pro"/>
                <a:ea typeface="Source Sans Pro"/>
              </a:rPr>
              <a:t>Real-time Caption Generation:</a:t>
            </a:r>
            <a:endParaRPr b="0" lang="en-IN" sz="1360" spc="-1" strike="noStrike">
              <a:latin typeface="Arial"/>
            </a:endParaRPr>
          </a:p>
        </p:txBody>
      </p:sp>
      <p:sp>
        <p:nvSpPr>
          <p:cNvPr id="167" name="Text 8"/>
          <p:cNvSpPr/>
          <p:nvPr/>
        </p:nvSpPr>
        <p:spPr>
          <a:xfrm>
            <a:off x="3701880" y="3628080"/>
            <a:ext cx="8055000" cy="552600"/>
          </a:xfrm>
          <a:prstGeom prst="rect">
            <a:avLst/>
          </a:prstGeom>
          <a:noFill/>
          <a:ln w="0">
            <a:noFill/>
          </a:ln>
        </p:spPr>
        <p:style>
          <a:lnRef idx="0"/>
          <a:fillRef idx="0"/>
          <a:effectRef idx="0"/>
          <a:fontRef idx="minor"/>
        </p:style>
        <p:txBody>
          <a:bodyPr lIns="90000" rIns="90000" tIns="45000" bIns="45000" anchor="t">
            <a:noAutofit/>
          </a:bodyPr>
          <a:p>
            <a:pPr lvl="2" marL="1028880" indent="-343080">
              <a:lnSpc>
                <a:spcPts val="2177"/>
              </a:lnSpc>
              <a:buClr>
                <a:srgbClr val="272525"/>
              </a:buClr>
              <a:buFont typeface="Symbol"/>
              <a:buChar char=""/>
            </a:pPr>
            <a:r>
              <a:rPr b="0" lang="en-US" sz="1360" spc="-29" strike="noStrike">
                <a:solidFill>
                  <a:srgbClr val="272525"/>
                </a:solidFill>
                <a:latin typeface="Source Sans Pro"/>
                <a:ea typeface="Source Sans Pro"/>
              </a:rPr>
              <a:t>Once an image is uploaded, the app processes the image, extracts features using the VGG16 model, and generates a caption using the trained captioning model.</a:t>
            </a:r>
            <a:endParaRPr b="0" lang="en-IN" sz="1360" spc="-1" strike="noStrike">
              <a:latin typeface="Arial"/>
            </a:endParaRPr>
          </a:p>
        </p:txBody>
      </p:sp>
      <p:sp>
        <p:nvSpPr>
          <p:cNvPr id="168" name="Text 9"/>
          <p:cNvSpPr/>
          <p:nvPr/>
        </p:nvSpPr>
        <p:spPr>
          <a:xfrm>
            <a:off x="3425400" y="4241520"/>
            <a:ext cx="8331480" cy="27576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177"/>
              </a:lnSpc>
              <a:buClr>
                <a:srgbClr val="272525"/>
              </a:buClr>
              <a:buFont typeface="Symbol"/>
              <a:buChar char=""/>
            </a:pPr>
            <a:r>
              <a:rPr b="1" lang="en-US" sz="1360" spc="-29" strike="noStrike">
                <a:solidFill>
                  <a:srgbClr val="272525"/>
                </a:solidFill>
                <a:latin typeface="Source Sans Pro"/>
                <a:ea typeface="Source Sans Pro"/>
              </a:rPr>
              <a:t>Display:</a:t>
            </a:r>
            <a:endParaRPr b="0" lang="en-IN" sz="1360" spc="-1" strike="noStrike">
              <a:latin typeface="Arial"/>
            </a:endParaRPr>
          </a:p>
        </p:txBody>
      </p:sp>
      <p:sp>
        <p:nvSpPr>
          <p:cNvPr id="169" name="Text 10"/>
          <p:cNvSpPr/>
          <p:nvPr/>
        </p:nvSpPr>
        <p:spPr>
          <a:xfrm>
            <a:off x="3701880" y="4578840"/>
            <a:ext cx="8055000" cy="552600"/>
          </a:xfrm>
          <a:prstGeom prst="rect">
            <a:avLst/>
          </a:prstGeom>
          <a:noFill/>
          <a:ln w="0">
            <a:noFill/>
          </a:ln>
        </p:spPr>
        <p:style>
          <a:lnRef idx="0"/>
          <a:fillRef idx="0"/>
          <a:effectRef idx="0"/>
          <a:fontRef idx="minor"/>
        </p:style>
        <p:txBody>
          <a:bodyPr lIns="90000" rIns="90000" tIns="45000" bIns="45000" anchor="t">
            <a:noAutofit/>
          </a:bodyPr>
          <a:p>
            <a:pPr lvl="2" marL="1028880" indent="-343080">
              <a:lnSpc>
                <a:spcPts val="2177"/>
              </a:lnSpc>
              <a:buClr>
                <a:srgbClr val="272525"/>
              </a:buClr>
              <a:buFont typeface="Symbol"/>
              <a:buChar char=""/>
            </a:pPr>
            <a:r>
              <a:rPr b="0" lang="en-US" sz="1360" spc="-29" strike="noStrike">
                <a:solidFill>
                  <a:srgbClr val="272525"/>
                </a:solidFill>
                <a:latin typeface="Source Sans Pro"/>
                <a:ea typeface="Source Sans Pro"/>
              </a:rPr>
              <a:t>The app displays the uploaded image alongside the generated caption, making it easy for users to see the results instantly.</a:t>
            </a:r>
            <a:endParaRPr b="0" lang="en-IN" sz="1360" spc="-1" strike="noStrike">
              <a:latin typeface="Arial"/>
            </a:endParaRPr>
          </a:p>
        </p:txBody>
      </p:sp>
      <p:sp>
        <p:nvSpPr>
          <p:cNvPr id="170" name="Text 11"/>
          <p:cNvSpPr/>
          <p:nvPr/>
        </p:nvSpPr>
        <p:spPr>
          <a:xfrm>
            <a:off x="3148920" y="5192280"/>
            <a:ext cx="8607960" cy="2757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177"/>
              </a:lnSpc>
              <a:buClr>
                <a:srgbClr val="272525"/>
              </a:buClr>
              <a:buFont typeface="Symbol"/>
              <a:buChar char=""/>
            </a:pPr>
            <a:r>
              <a:rPr b="1" lang="en-US" sz="1360" spc="-29" strike="noStrike">
                <a:solidFill>
                  <a:srgbClr val="272525"/>
                </a:solidFill>
                <a:latin typeface="Source Sans Pro"/>
                <a:ea typeface="Source Sans Pro"/>
              </a:rPr>
              <a:t>Workflow:</a:t>
            </a:r>
            <a:endParaRPr b="0" lang="en-IN" sz="1360" spc="-1" strike="noStrike">
              <a:latin typeface="Arial"/>
            </a:endParaRPr>
          </a:p>
        </p:txBody>
      </p:sp>
      <p:sp>
        <p:nvSpPr>
          <p:cNvPr id="171" name="Text 12"/>
          <p:cNvSpPr/>
          <p:nvPr/>
        </p:nvSpPr>
        <p:spPr>
          <a:xfrm>
            <a:off x="3425400" y="5529240"/>
            <a:ext cx="8331480" cy="27576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177"/>
              </a:lnSpc>
              <a:buClr>
                <a:srgbClr val="272525"/>
              </a:buClr>
              <a:buFont typeface="Symbol"/>
              <a:buChar char=""/>
            </a:pPr>
            <a:r>
              <a:rPr b="1" lang="en-US" sz="1360" spc="-29" strike="noStrike">
                <a:solidFill>
                  <a:srgbClr val="272525"/>
                </a:solidFill>
                <a:latin typeface="Source Sans Pro"/>
                <a:ea typeface="Source Sans Pro"/>
              </a:rPr>
              <a:t>Image Upload:</a:t>
            </a:r>
            <a:endParaRPr b="0" lang="en-IN" sz="1360" spc="-1" strike="noStrike">
              <a:latin typeface="Arial"/>
            </a:endParaRPr>
          </a:p>
        </p:txBody>
      </p:sp>
      <p:sp>
        <p:nvSpPr>
          <p:cNvPr id="172" name="Text 13"/>
          <p:cNvSpPr/>
          <p:nvPr/>
        </p:nvSpPr>
        <p:spPr>
          <a:xfrm>
            <a:off x="3701880" y="5866560"/>
            <a:ext cx="8055000" cy="275760"/>
          </a:xfrm>
          <a:prstGeom prst="rect">
            <a:avLst/>
          </a:prstGeom>
          <a:noFill/>
          <a:ln w="0">
            <a:noFill/>
          </a:ln>
        </p:spPr>
        <p:style>
          <a:lnRef idx="0"/>
          <a:fillRef idx="0"/>
          <a:effectRef idx="0"/>
          <a:fontRef idx="minor"/>
        </p:style>
        <p:txBody>
          <a:bodyPr wrap="none" lIns="90000" rIns="90000" tIns="45000" bIns="45000" anchor="t">
            <a:noAutofit/>
          </a:bodyPr>
          <a:p>
            <a:pPr lvl="2" marL="1028880" indent="-343080">
              <a:lnSpc>
                <a:spcPts val="2177"/>
              </a:lnSpc>
              <a:buClr>
                <a:srgbClr val="272525"/>
              </a:buClr>
              <a:buFont typeface="Symbol"/>
              <a:buChar char=""/>
            </a:pPr>
            <a:r>
              <a:rPr b="0" lang="en-US" sz="1360" spc="-29" strike="noStrike">
                <a:solidFill>
                  <a:srgbClr val="272525"/>
                </a:solidFill>
                <a:latin typeface="Source Sans Pro"/>
                <a:ea typeface="Source Sans Pro"/>
              </a:rPr>
              <a:t>Users can upload an image in JPG format.</a:t>
            </a:r>
            <a:endParaRPr b="0" lang="en-IN" sz="1360" spc="-1" strike="noStrike">
              <a:latin typeface="Arial"/>
            </a:endParaRPr>
          </a:p>
        </p:txBody>
      </p:sp>
      <p:sp>
        <p:nvSpPr>
          <p:cNvPr id="173" name="Text 14"/>
          <p:cNvSpPr/>
          <p:nvPr/>
        </p:nvSpPr>
        <p:spPr>
          <a:xfrm>
            <a:off x="3425400" y="6203520"/>
            <a:ext cx="8331480" cy="27576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177"/>
              </a:lnSpc>
              <a:buClr>
                <a:srgbClr val="272525"/>
              </a:buClr>
              <a:buFont typeface="Symbol"/>
              <a:buChar char=""/>
            </a:pPr>
            <a:r>
              <a:rPr b="1" lang="en-US" sz="1360" spc="-29" strike="noStrike">
                <a:solidFill>
                  <a:srgbClr val="272525"/>
                </a:solidFill>
                <a:latin typeface="Source Sans Pro"/>
                <a:ea typeface="Source Sans Pro"/>
              </a:rPr>
              <a:t>Image Processing:</a:t>
            </a:r>
            <a:endParaRPr b="0" lang="en-IN" sz="1360" spc="-1" strike="noStrike">
              <a:latin typeface="Arial"/>
            </a:endParaRPr>
          </a:p>
        </p:txBody>
      </p:sp>
      <p:sp>
        <p:nvSpPr>
          <p:cNvPr id="174" name="Text 15"/>
          <p:cNvSpPr/>
          <p:nvPr/>
        </p:nvSpPr>
        <p:spPr>
          <a:xfrm>
            <a:off x="3701880" y="6540480"/>
            <a:ext cx="8055000" cy="275760"/>
          </a:xfrm>
          <a:prstGeom prst="rect">
            <a:avLst/>
          </a:prstGeom>
          <a:noFill/>
          <a:ln w="0">
            <a:noFill/>
          </a:ln>
        </p:spPr>
        <p:style>
          <a:lnRef idx="0"/>
          <a:fillRef idx="0"/>
          <a:effectRef idx="0"/>
          <a:fontRef idx="minor"/>
        </p:style>
        <p:txBody>
          <a:bodyPr wrap="none" lIns="90000" rIns="90000" tIns="45000" bIns="45000" anchor="t">
            <a:noAutofit/>
          </a:bodyPr>
          <a:p>
            <a:pPr lvl="2" marL="1028880" indent="-343080">
              <a:lnSpc>
                <a:spcPts val="2177"/>
              </a:lnSpc>
              <a:buClr>
                <a:srgbClr val="272525"/>
              </a:buClr>
              <a:buFont typeface="Symbol"/>
              <a:buChar char=""/>
            </a:pPr>
            <a:r>
              <a:rPr b="0" lang="en-US" sz="1360" spc="-29" strike="noStrike">
                <a:solidFill>
                  <a:srgbClr val="272525"/>
                </a:solidFill>
                <a:latin typeface="Source Sans Pro"/>
                <a:ea typeface="Source Sans Pro"/>
              </a:rPr>
              <a:t>The uploaded image is resized and preprocessed to match the input requirements of the VGG16 model.</a:t>
            </a:r>
            <a:endParaRPr b="0" lang="en-IN" sz="1360" spc="-1" strike="noStrike">
              <a:latin typeface="Arial"/>
            </a:endParaRPr>
          </a:p>
        </p:txBody>
      </p:sp>
      <p:sp>
        <p:nvSpPr>
          <p:cNvPr id="175" name="Text 16"/>
          <p:cNvSpPr/>
          <p:nvPr/>
        </p:nvSpPr>
        <p:spPr>
          <a:xfrm>
            <a:off x="3425400" y="6877800"/>
            <a:ext cx="8331480" cy="27576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177"/>
              </a:lnSpc>
              <a:buClr>
                <a:srgbClr val="272525"/>
              </a:buClr>
              <a:buFont typeface="Symbol"/>
              <a:buChar char=""/>
            </a:pPr>
            <a:r>
              <a:rPr b="1" lang="en-US" sz="1360" spc="-29" strike="noStrike">
                <a:solidFill>
                  <a:srgbClr val="272525"/>
                </a:solidFill>
                <a:latin typeface="Source Sans Pro"/>
                <a:ea typeface="Source Sans Pro"/>
              </a:rPr>
              <a:t>Feature Extraction:</a:t>
            </a:r>
            <a:endParaRPr b="0" lang="en-IN" sz="1360" spc="-1" strike="noStrike">
              <a:latin typeface="Arial"/>
            </a:endParaRPr>
          </a:p>
        </p:txBody>
      </p:sp>
      <p:sp>
        <p:nvSpPr>
          <p:cNvPr id="176" name="Text 17"/>
          <p:cNvSpPr/>
          <p:nvPr/>
        </p:nvSpPr>
        <p:spPr>
          <a:xfrm>
            <a:off x="3701880" y="7214760"/>
            <a:ext cx="8055000" cy="275760"/>
          </a:xfrm>
          <a:prstGeom prst="rect">
            <a:avLst/>
          </a:prstGeom>
          <a:noFill/>
          <a:ln w="0">
            <a:noFill/>
          </a:ln>
        </p:spPr>
        <p:style>
          <a:lnRef idx="0"/>
          <a:fillRef idx="0"/>
          <a:effectRef idx="0"/>
          <a:fontRef idx="minor"/>
        </p:style>
        <p:txBody>
          <a:bodyPr wrap="none" lIns="90000" rIns="90000" tIns="45000" bIns="45000" anchor="t">
            <a:noAutofit/>
          </a:bodyPr>
          <a:p>
            <a:pPr lvl="2" marL="1028880" indent="-343080">
              <a:lnSpc>
                <a:spcPts val="2177"/>
              </a:lnSpc>
              <a:buClr>
                <a:srgbClr val="272525"/>
              </a:buClr>
              <a:buFont typeface="Symbol"/>
              <a:buChar char=""/>
            </a:pPr>
            <a:r>
              <a:rPr b="0" lang="en-US" sz="1360" spc="-29" strike="noStrike">
                <a:solidFill>
                  <a:srgbClr val="272525"/>
                </a:solidFill>
                <a:latin typeface="Source Sans Pro"/>
                <a:ea typeface="Source Sans Pro"/>
              </a:rPr>
              <a:t>The VGG16 model extracts features from the image, which are then passed to the captioning model.</a:t>
            </a:r>
            <a:endParaRPr b="0" lang="en-IN" sz="1360" spc="-1" strike="noStrike">
              <a:latin typeface="Arial"/>
            </a:endParaRPr>
          </a:p>
        </p:txBody>
      </p:sp>
      <p:sp>
        <p:nvSpPr>
          <p:cNvPr id="177" name="Text 18"/>
          <p:cNvSpPr/>
          <p:nvPr/>
        </p:nvSpPr>
        <p:spPr>
          <a:xfrm>
            <a:off x="3425400" y="7551720"/>
            <a:ext cx="8331480" cy="27576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177"/>
              </a:lnSpc>
              <a:buClr>
                <a:srgbClr val="272525"/>
              </a:buClr>
              <a:buFont typeface="Symbol"/>
              <a:buChar char=""/>
            </a:pPr>
            <a:r>
              <a:rPr b="1" lang="en-US" sz="1360" spc="-29" strike="noStrike">
                <a:solidFill>
                  <a:srgbClr val="272525"/>
                </a:solidFill>
                <a:latin typeface="Source Sans Pro"/>
                <a:ea typeface="Source Sans Pro"/>
              </a:rPr>
              <a:t>Caption Prediction:</a:t>
            </a:r>
            <a:endParaRPr b="0" lang="en-IN" sz="1360" spc="-1" strike="noStrike">
              <a:latin typeface="Arial"/>
            </a:endParaRPr>
          </a:p>
        </p:txBody>
      </p:sp>
      <p:sp>
        <p:nvSpPr>
          <p:cNvPr id="178" name="Text 19"/>
          <p:cNvSpPr/>
          <p:nvPr/>
        </p:nvSpPr>
        <p:spPr>
          <a:xfrm>
            <a:off x="3701880" y="7888680"/>
            <a:ext cx="8055000" cy="552600"/>
          </a:xfrm>
          <a:prstGeom prst="rect">
            <a:avLst/>
          </a:prstGeom>
          <a:noFill/>
          <a:ln w="0">
            <a:noFill/>
          </a:ln>
        </p:spPr>
        <p:style>
          <a:lnRef idx="0"/>
          <a:fillRef idx="0"/>
          <a:effectRef idx="0"/>
          <a:fontRef idx="minor"/>
        </p:style>
        <p:txBody>
          <a:bodyPr lIns="90000" rIns="90000" tIns="45000" bIns="45000" anchor="t">
            <a:noAutofit/>
          </a:bodyPr>
          <a:p>
            <a:pPr lvl="2" marL="1028880" indent="-343080">
              <a:lnSpc>
                <a:spcPts val="2177"/>
              </a:lnSpc>
              <a:buClr>
                <a:srgbClr val="272525"/>
              </a:buClr>
              <a:buFont typeface="Symbol"/>
              <a:buChar char=""/>
            </a:pPr>
            <a:r>
              <a:rPr b="0" lang="en-US" sz="1360" spc="-29" strike="noStrike">
                <a:solidFill>
                  <a:srgbClr val="272525"/>
                </a:solidFill>
                <a:latin typeface="Source Sans Pro"/>
                <a:ea typeface="Source Sans Pro"/>
              </a:rPr>
              <a:t>The captioning model predicts a sequence of words based on the image features, generating a caption that describes the image.</a:t>
            </a:r>
            <a:endParaRPr b="0" lang="en-IN" sz="1360" spc="-1" strike="noStrike">
              <a:latin typeface="Arial"/>
            </a:endParaRPr>
          </a:p>
        </p:txBody>
      </p:sp>
      <p:sp>
        <p:nvSpPr>
          <p:cNvPr id="179" name="Text 20"/>
          <p:cNvSpPr/>
          <p:nvPr/>
        </p:nvSpPr>
        <p:spPr>
          <a:xfrm>
            <a:off x="3425400" y="8502480"/>
            <a:ext cx="8331480" cy="27576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2177"/>
              </a:lnSpc>
              <a:buClr>
                <a:srgbClr val="272525"/>
              </a:buClr>
              <a:buFont typeface="Symbol"/>
              <a:buChar char=""/>
            </a:pPr>
            <a:r>
              <a:rPr b="1" lang="en-US" sz="1360" spc="-29" strike="noStrike">
                <a:solidFill>
                  <a:srgbClr val="272525"/>
                </a:solidFill>
                <a:latin typeface="Source Sans Pro"/>
                <a:ea typeface="Source Sans Pro"/>
              </a:rPr>
              <a:t>Result Display:</a:t>
            </a:r>
            <a:endParaRPr b="0" lang="en-IN" sz="1360" spc="-1" strike="noStrike">
              <a:latin typeface="Arial"/>
            </a:endParaRPr>
          </a:p>
        </p:txBody>
      </p:sp>
      <p:sp>
        <p:nvSpPr>
          <p:cNvPr id="180" name="Text 21"/>
          <p:cNvSpPr/>
          <p:nvPr/>
        </p:nvSpPr>
        <p:spPr>
          <a:xfrm>
            <a:off x="3701880" y="8839440"/>
            <a:ext cx="8055000" cy="275760"/>
          </a:xfrm>
          <a:prstGeom prst="rect">
            <a:avLst/>
          </a:prstGeom>
          <a:noFill/>
          <a:ln w="0">
            <a:noFill/>
          </a:ln>
        </p:spPr>
        <p:style>
          <a:lnRef idx="0"/>
          <a:fillRef idx="0"/>
          <a:effectRef idx="0"/>
          <a:fontRef idx="minor"/>
        </p:style>
        <p:txBody>
          <a:bodyPr wrap="none" lIns="90000" rIns="90000" tIns="45000" bIns="45000" anchor="t">
            <a:noAutofit/>
          </a:bodyPr>
          <a:p>
            <a:pPr lvl="2" marL="1028880" indent="-343080">
              <a:lnSpc>
                <a:spcPts val="2177"/>
              </a:lnSpc>
              <a:buClr>
                <a:srgbClr val="272525"/>
              </a:buClr>
              <a:buFont typeface="Symbol"/>
              <a:buChar char=""/>
            </a:pPr>
            <a:r>
              <a:rPr b="0" lang="en-US" sz="1360" spc="-29" strike="noStrike">
                <a:solidFill>
                  <a:srgbClr val="272525"/>
                </a:solidFill>
                <a:latin typeface="Source Sans Pro"/>
                <a:ea typeface="Source Sans Pro"/>
              </a:rPr>
              <a:t>The app shows the uploaded image along with the generated caption.</a:t>
            </a:r>
            <a:endParaRPr b="0" lang="en-IN" sz="136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1" name="Image 0" descr="preencoded.png"/>
          <p:cNvPicPr/>
          <p:nvPr/>
        </p:nvPicPr>
        <p:blipFill>
          <a:blip r:embed="rId1"/>
          <a:stretch/>
        </p:blipFill>
        <p:spPr>
          <a:xfrm>
            <a:off x="0" y="0"/>
            <a:ext cx="14629680" cy="8228880"/>
          </a:xfrm>
          <a:prstGeom prst="rect">
            <a:avLst/>
          </a:prstGeom>
          <a:ln w="0">
            <a:noFill/>
          </a:ln>
        </p:spPr>
      </p:pic>
      <p:pic>
        <p:nvPicPr>
          <p:cNvPr id="182" name="Image 1" descr="preencoded.png"/>
          <p:cNvPicPr/>
          <p:nvPr/>
        </p:nvPicPr>
        <p:blipFill>
          <a:blip r:embed="rId2"/>
          <a:stretch/>
        </p:blipFill>
        <p:spPr>
          <a:xfrm>
            <a:off x="0" y="0"/>
            <a:ext cx="5485680" cy="8228880"/>
          </a:xfrm>
          <a:prstGeom prst="rect">
            <a:avLst/>
          </a:prstGeom>
          <a:ln w="0">
            <a:noFill/>
          </a:ln>
        </p:spPr>
      </p:pic>
      <p:pic>
        <p:nvPicPr>
          <p:cNvPr id="183" name="Image 2" descr="preencoded.png"/>
          <p:cNvPicPr/>
          <p:nvPr/>
        </p:nvPicPr>
        <p:blipFill>
          <a:blip r:embed="rId3"/>
          <a:stretch/>
        </p:blipFill>
        <p:spPr>
          <a:xfrm>
            <a:off x="281520" y="2332080"/>
            <a:ext cx="4922640" cy="3564720"/>
          </a:xfrm>
          <a:prstGeom prst="rect">
            <a:avLst/>
          </a:prstGeom>
          <a:ln w="0">
            <a:noFill/>
          </a:ln>
        </p:spPr>
      </p:pic>
      <p:sp>
        <p:nvSpPr>
          <p:cNvPr id="184" name="Text 1"/>
          <p:cNvSpPr/>
          <p:nvPr/>
        </p:nvSpPr>
        <p:spPr>
          <a:xfrm>
            <a:off x="6274440" y="619200"/>
            <a:ext cx="5298120" cy="661680"/>
          </a:xfrm>
          <a:prstGeom prst="rect">
            <a:avLst/>
          </a:prstGeom>
          <a:noFill/>
          <a:ln w="0">
            <a:noFill/>
          </a:ln>
        </p:spPr>
        <p:style>
          <a:lnRef idx="0"/>
          <a:fillRef idx="0"/>
          <a:effectRef idx="0"/>
          <a:fontRef idx="minor"/>
        </p:style>
        <p:txBody>
          <a:bodyPr wrap="none" lIns="90000" rIns="90000" tIns="45000" bIns="45000" anchor="t">
            <a:noAutofit/>
          </a:bodyPr>
          <a:p>
            <a:pPr>
              <a:lnSpc>
                <a:spcPts val="5216"/>
              </a:lnSpc>
              <a:buNone/>
              <a:tabLst>
                <a:tab algn="l" pos="0"/>
              </a:tabLst>
            </a:pPr>
            <a:r>
              <a:rPr b="1" lang="en-US" sz="4170" spc="-83" strike="noStrike">
                <a:solidFill>
                  <a:srgbClr val="000000"/>
                </a:solidFill>
                <a:latin typeface="Source Serif Pro"/>
                <a:ea typeface="Source Serif Pro"/>
              </a:rPr>
              <a:t>Applications</a:t>
            </a:r>
            <a:endParaRPr b="0" lang="en-IN" sz="4170" spc="-1" strike="noStrike">
              <a:latin typeface="Arial"/>
            </a:endParaRPr>
          </a:p>
        </p:txBody>
      </p:sp>
      <p:pic>
        <p:nvPicPr>
          <p:cNvPr id="185" name="Image 3" descr="preencoded.png"/>
          <p:cNvPicPr/>
          <p:nvPr/>
        </p:nvPicPr>
        <p:blipFill>
          <a:blip r:embed="rId4"/>
          <a:stretch/>
        </p:blipFill>
        <p:spPr>
          <a:xfrm>
            <a:off x="6274440" y="1619280"/>
            <a:ext cx="1125360" cy="1996200"/>
          </a:xfrm>
          <a:prstGeom prst="rect">
            <a:avLst/>
          </a:prstGeom>
          <a:ln w="0">
            <a:noFill/>
          </a:ln>
        </p:spPr>
      </p:pic>
      <p:sp>
        <p:nvSpPr>
          <p:cNvPr id="186" name="Text 2"/>
          <p:cNvSpPr/>
          <p:nvPr/>
        </p:nvSpPr>
        <p:spPr>
          <a:xfrm>
            <a:off x="7738200" y="1844640"/>
            <a:ext cx="2648520" cy="330480"/>
          </a:xfrm>
          <a:prstGeom prst="rect">
            <a:avLst/>
          </a:prstGeom>
          <a:noFill/>
          <a:ln w="0">
            <a:noFill/>
          </a:ln>
        </p:spPr>
        <p:style>
          <a:lnRef idx="0"/>
          <a:fillRef idx="0"/>
          <a:effectRef idx="0"/>
          <a:fontRef idx="minor"/>
        </p:style>
        <p:txBody>
          <a:bodyPr wrap="none" lIns="90000" rIns="90000" tIns="45000" bIns="45000" anchor="t">
            <a:noAutofit/>
          </a:bodyPr>
          <a:p>
            <a:pPr>
              <a:lnSpc>
                <a:spcPts val="2608"/>
              </a:lnSpc>
              <a:buNone/>
              <a:tabLst>
                <a:tab algn="l" pos="0"/>
              </a:tabLst>
            </a:pPr>
            <a:r>
              <a:rPr b="1" lang="en-US" sz="2090" spc="-43" strike="noStrike">
                <a:solidFill>
                  <a:srgbClr val="272525"/>
                </a:solidFill>
                <a:latin typeface="Source Serif Pro"/>
                <a:ea typeface="Source Serif Pro"/>
              </a:rPr>
              <a:t>Accessibility</a:t>
            </a:r>
            <a:endParaRPr b="0" lang="en-IN" sz="2090" spc="-1" strike="noStrike">
              <a:latin typeface="Arial"/>
            </a:endParaRPr>
          </a:p>
        </p:txBody>
      </p:sp>
      <p:sp>
        <p:nvSpPr>
          <p:cNvPr id="187" name="Text 3"/>
          <p:cNvSpPr/>
          <p:nvPr/>
        </p:nvSpPr>
        <p:spPr>
          <a:xfrm>
            <a:off x="7738200" y="2310480"/>
            <a:ext cx="6103080" cy="1079640"/>
          </a:xfrm>
          <a:prstGeom prst="rect">
            <a:avLst/>
          </a:prstGeom>
          <a:noFill/>
          <a:ln w="0">
            <a:noFill/>
          </a:ln>
        </p:spPr>
        <p:style>
          <a:lnRef idx="0"/>
          <a:fillRef idx="0"/>
          <a:effectRef idx="0"/>
          <a:fontRef idx="minor"/>
        </p:style>
        <p:txBody>
          <a:bodyPr lIns="90000" rIns="90000" tIns="45000" bIns="45000" anchor="t">
            <a:noAutofit/>
          </a:bodyPr>
          <a:p>
            <a:pPr>
              <a:lnSpc>
                <a:spcPts val="2837"/>
              </a:lnSpc>
              <a:buNone/>
              <a:tabLst>
                <a:tab algn="l" pos="0"/>
              </a:tabLst>
            </a:pPr>
            <a:r>
              <a:rPr b="0" lang="en-US" sz="1770" spc="-35" strike="noStrike">
                <a:solidFill>
                  <a:srgbClr val="272525"/>
                </a:solidFill>
                <a:latin typeface="Source Sans Pro"/>
                <a:ea typeface="Source Sans Pro"/>
              </a:rPr>
              <a:t>Image captioning can provide visually impaired individuals with detailed descriptions of visual content, improving accessibility and inclusion.</a:t>
            </a:r>
            <a:endParaRPr b="0" lang="en-IN" sz="1770" spc="-1" strike="noStrike">
              <a:latin typeface="Arial"/>
            </a:endParaRPr>
          </a:p>
        </p:txBody>
      </p:sp>
      <p:pic>
        <p:nvPicPr>
          <p:cNvPr id="188" name="Image 4" descr="preencoded.png"/>
          <p:cNvPicPr/>
          <p:nvPr/>
        </p:nvPicPr>
        <p:blipFill>
          <a:blip r:embed="rId5"/>
          <a:stretch/>
        </p:blipFill>
        <p:spPr>
          <a:xfrm>
            <a:off x="6274440" y="3616200"/>
            <a:ext cx="1125360" cy="1996200"/>
          </a:xfrm>
          <a:prstGeom prst="rect">
            <a:avLst/>
          </a:prstGeom>
          <a:ln w="0">
            <a:noFill/>
          </a:ln>
        </p:spPr>
      </p:pic>
      <p:sp>
        <p:nvSpPr>
          <p:cNvPr id="189" name="Text 4"/>
          <p:cNvSpPr/>
          <p:nvPr/>
        </p:nvSpPr>
        <p:spPr>
          <a:xfrm>
            <a:off x="7738200" y="3841560"/>
            <a:ext cx="2648520" cy="330480"/>
          </a:xfrm>
          <a:prstGeom prst="rect">
            <a:avLst/>
          </a:prstGeom>
          <a:noFill/>
          <a:ln w="0">
            <a:noFill/>
          </a:ln>
        </p:spPr>
        <p:style>
          <a:lnRef idx="0"/>
          <a:fillRef idx="0"/>
          <a:effectRef idx="0"/>
          <a:fontRef idx="minor"/>
        </p:style>
        <p:txBody>
          <a:bodyPr wrap="none" lIns="90000" rIns="90000" tIns="45000" bIns="45000" anchor="t">
            <a:noAutofit/>
          </a:bodyPr>
          <a:p>
            <a:pPr>
              <a:lnSpc>
                <a:spcPts val="2608"/>
              </a:lnSpc>
              <a:buNone/>
              <a:tabLst>
                <a:tab algn="l" pos="0"/>
              </a:tabLst>
            </a:pPr>
            <a:r>
              <a:rPr b="1" lang="en-US" sz="2090" spc="-43" strike="noStrike">
                <a:solidFill>
                  <a:srgbClr val="272525"/>
                </a:solidFill>
                <a:latin typeface="Source Serif Pro"/>
                <a:ea typeface="Source Serif Pro"/>
              </a:rPr>
              <a:t>Search and Retrieval</a:t>
            </a:r>
            <a:endParaRPr b="0" lang="en-IN" sz="2090" spc="-1" strike="noStrike">
              <a:latin typeface="Arial"/>
            </a:endParaRPr>
          </a:p>
        </p:txBody>
      </p:sp>
      <p:sp>
        <p:nvSpPr>
          <p:cNvPr id="190" name="Text 5"/>
          <p:cNvSpPr/>
          <p:nvPr/>
        </p:nvSpPr>
        <p:spPr>
          <a:xfrm>
            <a:off x="7738200" y="4307400"/>
            <a:ext cx="6103080" cy="1079640"/>
          </a:xfrm>
          <a:prstGeom prst="rect">
            <a:avLst/>
          </a:prstGeom>
          <a:noFill/>
          <a:ln w="0">
            <a:noFill/>
          </a:ln>
        </p:spPr>
        <p:style>
          <a:lnRef idx="0"/>
          <a:fillRef idx="0"/>
          <a:effectRef idx="0"/>
          <a:fontRef idx="minor"/>
        </p:style>
        <p:txBody>
          <a:bodyPr lIns="90000" rIns="90000" tIns="45000" bIns="45000" anchor="t">
            <a:noAutofit/>
          </a:bodyPr>
          <a:p>
            <a:pPr>
              <a:lnSpc>
                <a:spcPts val="2837"/>
              </a:lnSpc>
              <a:buNone/>
              <a:tabLst>
                <a:tab algn="l" pos="0"/>
              </a:tabLst>
            </a:pPr>
            <a:r>
              <a:rPr b="0" lang="en-US" sz="1770" spc="-35" strike="noStrike">
                <a:solidFill>
                  <a:srgbClr val="272525"/>
                </a:solidFill>
                <a:latin typeface="Source Sans Pro"/>
                <a:ea typeface="Source Sans Pro"/>
              </a:rPr>
              <a:t>Automatically generated captions can enhance image search and indexing, enabling more accurate and intelligent information retrieval.</a:t>
            </a:r>
            <a:endParaRPr b="0" lang="en-IN" sz="1770" spc="-1" strike="noStrike">
              <a:latin typeface="Arial"/>
            </a:endParaRPr>
          </a:p>
        </p:txBody>
      </p:sp>
      <p:pic>
        <p:nvPicPr>
          <p:cNvPr id="191" name="Image 5" descr="preencoded.png"/>
          <p:cNvPicPr/>
          <p:nvPr/>
        </p:nvPicPr>
        <p:blipFill>
          <a:blip r:embed="rId6"/>
          <a:stretch/>
        </p:blipFill>
        <p:spPr>
          <a:xfrm>
            <a:off x="6274440" y="5613120"/>
            <a:ext cx="1125360" cy="1996200"/>
          </a:xfrm>
          <a:prstGeom prst="rect">
            <a:avLst/>
          </a:prstGeom>
          <a:ln w="0">
            <a:noFill/>
          </a:ln>
        </p:spPr>
      </p:pic>
      <p:sp>
        <p:nvSpPr>
          <p:cNvPr id="192" name="Text 6"/>
          <p:cNvSpPr/>
          <p:nvPr/>
        </p:nvSpPr>
        <p:spPr>
          <a:xfrm>
            <a:off x="7738200" y="5838480"/>
            <a:ext cx="2648520" cy="330480"/>
          </a:xfrm>
          <a:prstGeom prst="rect">
            <a:avLst/>
          </a:prstGeom>
          <a:noFill/>
          <a:ln w="0">
            <a:noFill/>
          </a:ln>
        </p:spPr>
        <p:style>
          <a:lnRef idx="0"/>
          <a:fillRef idx="0"/>
          <a:effectRef idx="0"/>
          <a:fontRef idx="minor"/>
        </p:style>
        <p:txBody>
          <a:bodyPr wrap="none" lIns="90000" rIns="90000" tIns="45000" bIns="45000" anchor="t">
            <a:noAutofit/>
          </a:bodyPr>
          <a:p>
            <a:pPr>
              <a:lnSpc>
                <a:spcPts val="2608"/>
              </a:lnSpc>
              <a:buNone/>
              <a:tabLst>
                <a:tab algn="l" pos="0"/>
              </a:tabLst>
            </a:pPr>
            <a:r>
              <a:rPr b="1" lang="en-US" sz="2090" spc="-43" strike="noStrike">
                <a:solidFill>
                  <a:srgbClr val="272525"/>
                </a:solidFill>
                <a:latin typeface="Source Serif Pro"/>
                <a:ea typeface="Source Serif Pro"/>
              </a:rPr>
              <a:t>Visual Assistants</a:t>
            </a:r>
            <a:endParaRPr b="0" lang="en-IN" sz="2090" spc="-1" strike="noStrike">
              <a:latin typeface="Arial"/>
            </a:endParaRPr>
          </a:p>
        </p:txBody>
      </p:sp>
      <p:sp>
        <p:nvSpPr>
          <p:cNvPr id="193" name="Text 7"/>
          <p:cNvSpPr/>
          <p:nvPr/>
        </p:nvSpPr>
        <p:spPr>
          <a:xfrm>
            <a:off x="7738200" y="6304320"/>
            <a:ext cx="6103080" cy="1079640"/>
          </a:xfrm>
          <a:prstGeom prst="rect">
            <a:avLst/>
          </a:prstGeom>
          <a:noFill/>
          <a:ln w="0">
            <a:noFill/>
          </a:ln>
        </p:spPr>
        <p:style>
          <a:lnRef idx="0"/>
          <a:fillRef idx="0"/>
          <a:effectRef idx="0"/>
          <a:fontRef idx="minor"/>
        </p:style>
        <p:txBody>
          <a:bodyPr lIns="90000" rIns="90000" tIns="45000" bIns="45000" anchor="t">
            <a:noAutofit/>
          </a:bodyPr>
          <a:p>
            <a:pPr>
              <a:lnSpc>
                <a:spcPts val="2837"/>
              </a:lnSpc>
              <a:buNone/>
              <a:tabLst>
                <a:tab algn="l" pos="0"/>
              </a:tabLst>
            </a:pPr>
            <a:r>
              <a:rPr b="0" lang="en-US" sz="1770" spc="-35" strike="noStrike">
                <a:solidFill>
                  <a:srgbClr val="272525"/>
                </a:solidFill>
                <a:latin typeface="Source Sans Pro"/>
                <a:ea typeface="Source Sans Pro"/>
              </a:rPr>
              <a:t>The image captioning system can be integrated into virtual assistants to provide users with visual context and enhance their overall experience.</a:t>
            </a:r>
            <a:endParaRPr b="0" lang="en-IN" sz="177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4" name="Image 0" descr="preencoded.png"/>
          <p:cNvPicPr/>
          <p:nvPr/>
        </p:nvPicPr>
        <p:blipFill>
          <a:blip r:embed="rId1"/>
          <a:stretch/>
        </p:blipFill>
        <p:spPr>
          <a:xfrm>
            <a:off x="0" y="0"/>
            <a:ext cx="14629680" cy="8228880"/>
          </a:xfrm>
          <a:prstGeom prst="rect">
            <a:avLst/>
          </a:prstGeom>
          <a:ln w="0">
            <a:noFill/>
          </a:ln>
        </p:spPr>
      </p:pic>
      <p:pic>
        <p:nvPicPr>
          <p:cNvPr id="195" name="Image 1" descr="preencoded.png"/>
          <p:cNvPicPr/>
          <p:nvPr/>
        </p:nvPicPr>
        <p:blipFill>
          <a:blip r:embed="rId2"/>
          <a:stretch/>
        </p:blipFill>
        <p:spPr>
          <a:xfrm>
            <a:off x="0" y="0"/>
            <a:ext cx="5485680" cy="8228880"/>
          </a:xfrm>
          <a:prstGeom prst="rect">
            <a:avLst/>
          </a:prstGeom>
          <a:ln w="0">
            <a:noFill/>
          </a:ln>
        </p:spPr>
      </p:pic>
      <p:pic>
        <p:nvPicPr>
          <p:cNvPr id="196" name="Image 2" descr="preencoded.png"/>
          <p:cNvPicPr/>
          <p:nvPr/>
        </p:nvPicPr>
        <p:blipFill>
          <a:blip r:embed="rId3"/>
          <a:stretch/>
        </p:blipFill>
        <p:spPr>
          <a:xfrm>
            <a:off x="262800" y="2386800"/>
            <a:ext cx="4960080" cy="3455280"/>
          </a:xfrm>
          <a:prstGeom prst="rect">
            <a:avLst/>
          </a:prstGeom>
          <a:ln w="0">
            <a:noFill/>
          </a:ln>
        </p:spPr>
      </p:pic>
      <p:sp>
        <p:nvSpPr>
          <p:cNvPr id="197" name="Text 1"/>
          <p:cNvSpPr/>
          <p:nvPr/>
        </p:nvSpPr>
        <p:spPr>
          <a:xfrm>
            <a:off x="6222240" y="916200"/>
            <a:ext cx="4947120" cy="617760"/>
          </a:xfrm>
          <a:prstGeom prst="rect">
            <a:avLst/>
          </a:prstGeom>
          <a:noFill/>
          <a:ln w="0">
            <a:noFill/>
          </a:ln>
        </p:spPr>
        <p:style>
          <a:lnRef idx="0"/>
          <a:fillRef idx="0"/>
          <a:effectRef idx="0"/>
          <a:fontRef idx="minor"/>
        </p:style>
        <p:txBody>
          <a:bodyPr wrap="none" lIns="90000" rIns="90000" tIns="45000" bIns="45000" anchor="t">
            <a:noAutofit/>
          </a:bodyPr>
          <a:p>
            <a:pPr>
              <a:lnSpc>
                <a:spcPts val="4870"/>
              </a:lnSpc>
              <a:buNone/>
              <a:tabLst>
                <a:tab algn="l" pos="0"/>
              </a:tabLst>
            </a:pPr>
            <a:r>
              <a:rPr b="1" lang="en-US" sz="3890" spc="-80" strike="noStrike">
                <a:solidFill>
                  <a:srgbClr val="000000"/>
                </a:solidFill>
                <a:latin typeface="Source Serif Pro"/>
                <a:ea typeface="Source Serif Pro"/>
              </a:rPr>
              <a:t>Conclusion</a:t>
            </a:r>
            <a:endParaRPr b="0" lang="en-IN" sz="3890" spc="-1" strike="noStrike">
              <a:latin typeface="Arial"/>
            </a:endParaRPr>
          </a:p>
        </p:txBody>
      </p:sp>
      <p:sp>
        <p:nvSpPr>
          <p:cNvPr id="198" name="Shape 2"/>
          <p:cNvSpPr/>
          <p:nvPr/>
        </p:nvSpPr>
        <p:spPr>
          <a:xfrm>
            <a:off x="6222240" y="2086560"/>
            <a:ext cx="472320" cy="472320"/>
          </a:xfrm>
          <a:prstGeom prst="roundRect">
            <a:avLst>
              <a:gd name="adj" fmla="val 18671"/>
            </a:avLst>
          </a:prstGeom>
          <a:solidFill>
            <a:srgbClr val="f0d4f7"/>
          </a:solidFill>
          <a:ln w="7620">
            <a:solidFill>
              <a:srgbClr val="d6badd"/>
            </a:solidFill>
            <a:round/>
          </a:ln>
        </p:spPr>
        <p:style>
          <a:lnRef idx="0"/>
          <a:fillRef idx="0"/>
          <a:effectRef idx="0"/>
          <a:fontRef idx="minor"/>
        </p:style>
      </p:sp>
      <p:sp>
        <p:nvSpPr>
          <p:cNvPr id="199" name="Text 3"/>
          <p:cNvSpPr/>
          <p:nvPr/>
        </p:nvSpPr>
        <p:spPr>
          <a:xfrm>
            <a:off x="6384600" y="2174760"/>
            <a:ext cx="147600" cy="296280"/>
          </a:xfrm>
          <a:prstGeom prst="rect">
            <a:avLst/>
          </a:prstGeom>
          <a:noFill/>
          <a:ln w="0">
            <a:noFill/>
          </a:ln>
        </p:spPr>
        <p:style>
          <a:lnRef idx="0"/>
          <a:fillRef idx="0"/>
          <a:effectRef idx="0"/>
          <a:fontRef idx="minor"/>
        </p:style>
        <p:txBody>
          <a:bodyPr wrap="none" lIns="90000" rIns="90000" tIns="45000" bIns="45000" anchor="t">
            <a:noAutofit/>
          </a:bodyPr>
          <a:p>
            <a:pPr algn="ctr">
              <a:lnSpc>
                <a:spcPts val="2339"/>
              </a:lnSpc>
              <a:buNone/>
              <a:tabLst>
                <a:tab algn="l" pos="0"/>
              </a:tabLst>
            </a:pPr>
            <a:r>
              <a:rPr b="1" lang="en-US" sz="2340" spc="-49" strike="noStrike">
                <a:solidFill>
                  <a:srgbClr val="272525"/>
                </a:solidFill>
                <a:latin typeface="Source Serif Pro"/>
                <a:ea typeface="Source Serif Pro"/>
              </a:rPr>
              <a:t>1</a:t>
            </a:r>
            <a:endParaRPr b="0" lang="en-IN" sz="2340" spc="-1" strike="noStrike">
              <a:latin typeface="Arial"/>
            </a:endParaRPr>
          </a:p>
        </p:txBody>
      </p:sp>
      <p:sp>
        <p:nvSpPr>
          <p:cNvPr id="200" name="Text 4"/>
          <p:cNvSpPr/>
          <p:nvPr/>
        </p:nvSpPr>
        <p:spPr>
          <a:xfrm>
            <a:off x="6905520" y="2086560"/>
            <a:ext cx="2473200" cy="308520"/>
          </a:xfrm>
          <a:prstGeom prst="rect">
            <a:avLst/>
          </a:prstGeom>
          <a:noFill/>
          <a:ln w="0">
            <a:noFill/>
          </a:ln>
        </p:spPr>
        <p:style>
          <a:lnRef idx="0"/>
          <a:fillRef idx="0"/>
          <a:effectRef idx="0"/>
          <a:fontRef idx="minor"/>
        </p:style>
        <p:txBody>
          <a:bodyPr wrap="none" lIns="90000" rIns="90000" tIns="45000" bIns="45000" anchor="t">
            <a:noAutofit/>
          </a:bodyPr>
          <a:p>
            <a:pPr>
              <a:lnSpc>
                <a:spcPts val="2435"/>
              </a:lnSpc>
              <a:buNone/>
              <a:tabLst>
                <a:tab algn="l" pos="0"/>
              </a:tabLst>
            </a:pPr>
            <a:r>
              <a:rPr b="1" lang="en-US" sz="1950" spc="-41" strike="noStrike">
                <a:solidFill>
                  <a:srgbClr val="272525"/>
                </a:solidFill>
                <a:latin typeface="Source Serif Pro"/>
                <a:ea typeface="Source Serif Pro"/>
              </a:rPr>
              <a:t>Summary</a:t>
            </a:r>
            <a:endParaRPr b="0" lang="en-IN" sz="1950" spc="-1" strike="noStrike">
              <a:latin typeface="Arial"/>
            </a:endParaRPr>
          </a:p>
        </p:txBody>
      </p:sp>
      <p:sp>
        <p:nvSpPr>
          <p:cNvPr id="201" name="Text 5"/>
          <p:cNvSpPr/>
          <p:nvPr/>
        </p:nvSpPr>
        <p:spPr>
          <a:xfrm>
            <a:off x="6905520" y="2522160"/>
            <a:ext cx="6987960" cy="1008360"/>
          </a:xfrm>
          <a:prstGeom prst="rect">
            <a:avLst/>
          </a:prstGeom>
          <a:noFill/>
          <a:ln w="0">
            <a:noFill/>
          </a:ln>
        </p:spPr>
        <p:style>
          <a:lnRef idx="0"/>
          <a:fillRef idx="0"/>
          <a:effectRef idx="0"/>
          <a:fontRef idx="minor"/>
        </p:style>
        <p:txBody>
          <a:bodyPr lIns="90000" rIns="90000" tIns="45000" bIns="45000" anchor="t">
            <a:noAutofit/>
          </a:bodyPr>
          <a:p>
            <a:pPr>
              <a:lnSpc>
                <a:spcPts val="2650"/>
              </a:lnSpc>
              <a:buNone/>
              <a:tabLst>
                <a:tab algn="l" pos="0"/>
              </a:tabLst>
            </a:pPr>
            <a:r>
              <a:rPr b="0" lang="en-US" sz="1660" spc="-35" strike="noStrike">
                <a:solidFill>
                  <a:srgbClr val="272525"/>
                </a:solidFill>
                <a:latin typeface="Source Sans Pro"/>
                <a:ea typeface="Source Sans Pro"/>
              </a:rPr>
              <a:t>This presentation has showcased the development and implementation of an advanced image captioning system, which bridges the gap between visual data and natural language.</a:t>
            </a:r>
            <a:endParaRPr b="0" lang="en-IN" sz="1660" spc="-1" strike="noStrike">
              <a:latin typeface="Arial"/>
            </a:endParaRPr>
          </a:p>
        </p:txBody>
      </p:sp>
      <p:sp>
        <p:nvSpPr>
          <p:cNvPr id="202" name="Shape 6"/>
          <p:cNvSpPr/>
          <p:nvPr/>
        </p:nvSpPr>
        <p:spPr>
          <a:xfrm>
            <a:off x="6222240" y="3977640"/>
            <a:ext cx="472320" cy="472320"/>
          </a:xfrm>
          <a:prstGeom prst="roundRect">
            <a:avLst>
              <a:gd name="adj" fmla="val 18671"/>
            </a:avLst>
          </a:prstGeom>
          <a:solidFill>
            <a:srgbClr val="f0d4f7"/>
          </a:solidFill>
          <a:ln w="7620">
            <a:solidFill>
              <a:srgbClr val="d6badd"/>
            </a:solidFill>
            <a:round/>
          </a:ln>
        </p:spPr>
        <p:style>
          <a:lnRef idx="0"/>
          <a:fillRef idx="0"/>
          <a:effectRef idx="0"/>
          <a:fontRef idx="minor"/>
        </p:style>
      </p:sp>
      <p:sp>
        <p:nvSpPr>
          <p:cNvPr id="203" name="Text 7"/>
          <p:cNvSpPr/>
          <p:nvPr/>
        </p:nvSpPr>
        <p:spPr>
          <a:xfrm>
            <a:off x="6384600" y="4065840"/>
            <a:ext cx="147600" cy="296280"/>
          </a:xfrm>
          <a:prstGeom prst="rect">
            <a:avLst/>
          </a:prstGeom>
          <a:noFill/>
          <a:ln w="0">
            <a:noFill/>
          </a:ln>
        </p:spPr>
        <p:style>
          <a:lnRef idx="0"/>
          <a:fillRef idx="0"/>
          <a:effectRef idx="0"/>
          <a:fontRef idx="minor"/>
        </p:style>
        <p:txBody>
          <a:bodyPr wrap="none" lIns="90000" rIns="90000" tIns="45000" bIns="45000" anchor="t">
            <a:noAutofit/>
          </a:bodyPr>
          <a:p>
            <a:pPr algn="ctr">
              <a:lnSpc>
                <a:spcPts val="2339"/>
              </a:lnSpc>
              <a:buNone/>
              <a:tabLst>
                <a:tab algn="l" pos="0"/>
              </a:tabLst>
            </a:pPr>
            <a:r>
              <a:rPr b="1" lang="en-US" sz="2340" spc="-49" strike="noStrike">
                <a:solidFill>
                  <a:srgbClr val="272525"/>
                </a:solidFill>
                <a:latin typeface="Source Serif Pro"/>
                <a:ea typeface="Source Serif Pro"/>
              </a:rPr>
              <a:t>2</a:t>
            </a:r>
            <a:endParaRPr b="0" lang="en-IN" sz="2340" spc="-1" strike="noStrike">
              <a:latin typeface="Arial"/>
            </a:endParaRPr>
          </a:p>
        </p:txBody>
      </p:sp>
      <p:sp>
        <p:nvSpPr>
          <p:cNvPr id="204" name="Text 8"/>
          <p:cNvSpPr/>
          <p:nvPr/>
        </p:nvSpPr>
        <p:spPr>
          <a:xfrm>
            <a:off x="6905520" y="3977640"/>
            <a:ext cx="2473200" cy="308520"/>
          </a:xfrm>
          <a:prstGeom prst="rect">
            <a:avLst/>
          </a:prstGeom>
          <a:noFill/>
          <a:ln w="0">
            <a:noFill/>
          </a:ln>
        </p:spPr>
        <p:style>
          <a:lnRef idx="0"/>
          <a:fillRef idx="0"/>
          <a:effectRef idx="0"/>
          <a:fontRef idx="minor"/>
        </p:style>
        <p:txBody>
          <a:bodyPr wrap="none" lIns="90000" rIns="90000" tIns="45000" bIns="45000" anchor="t">
            <a:noAutofit/>
          </a:bodyPr>
          <a:p>
            <a:pPr>
              <a:lnSpc>
                <a:spcPts val="2435"/>
              </a:lnSpc>
              <a:buNone/>
              <a:tabLst>
                <a:tab algn="l" pos="0"/>
              </a:tabLst>
            </a:pPr>
            <a:r>
              <a:rPr b="1" lang="en-US" sz="1950" spc="-41" strike="noStrike">
                <a:solidFill>
                  <a:srgbClr val="272525"/>
                </a:solidFill>
                <a:latin typeface="Source Serif Pro"/>
                <a:ea typeface="Source Serif Pro"/>
              </a:rPr>
              <a:t>Future Directions</a:t>
            </a:r>
            <a:endParaRPr b="0" lang="en-IN" sz="1950" spc="-1" strike="noStrike">
              <a:latin typeface="Arial"/>
            </a:endParaRPr>
          </a:p>
        </p:txBody>
      </p:sp>
      <p:sp>
        <p:nvSpPr>
          <p:cNvPr id="205" name="Text 9"/>
          <p:cNvSpPr/>
          <p:nvPr/>
        </p:nvSpPr>
        <p:spPr>
          <a:xfrm>
            <a:off x="6905520" y="4412880"/>
            <a:ext cx="6987960" cy="1008360"/>
          </a:xfrm>
          <a:prstGeom prst="rect">
            <a:avLst/>
          </a:prstGeom>
          <a:noFill/>
          <a:ln w="0">
            <a:noFill/>
          </a:ln>
        </p:spPr>
        <p:style>
          <a:lnRef idx="0"/>
          <a:fillRef idx="0"/>
          <a:effectRef idx="0"/>
          <a:fontRef idx="minor"/>
        </p:style>
        <p:txBody>
          <a:bodyPr lIns="90000" rIns="90000" tIns="45000" bIns="45000" anchor="t">
            <a:noAutofit/>
          </a:bodyPr>
          <a:p>
            <a:pPr>
              <a:lnSpc>
                <a:spcPts val="2650"/>
              </a:lnSpc>
              <a:buNone/>
              <a:tabLst>
                <a:tab algn="l" pos="0"/>
              </a:tabLst>
            </a:pPr>
            <a:r>
              <a:rPr b="0" lang="en-US" sz="1660" spc="-35" strike="noStrike">
                <a:solidFill>
                  <a:srgbClr val="272525"/>
                </a:solidFill>
                <a:latin typeface="Source Sans Pro"/>
                <a:ea typeface="Source Sans Pro"/>
              </a:rPr>
              <a:t>Ongoing research and advancements in deep learning, along with the availability of larger and more diverse datasets, hold the promise of even more accurate and versatile image captioning systems in the future.</a:t>
            </a:r>
            <a:endParaRPr b="0" lang="en-IN" sz="1660" spc="-1" strike="noStrike">
              <a:latin typeface="Arial"/>
            </a:endParaRPr>
          </a:p>
        </p:txBody>
      </p:sp>
      <p:sp>
        <p:nvSpPr>
          <p:cNvPr id="206" name="Shape 10"/>
          <p:cNvSpPr/>
          <p:nvPr/>
        </p:nvSpPr>
        <p:spPr>
          <a:xfrm>
            <a:off x="6222240" y="5868720"/>
            <a:ext cx="472320" cy="472320"/>
          </a:xfrm>
          <a:prstGeom prst="roundRect">
            <a:avLst>
              <a:gd name="adj" fmla="val 18671"/>
            </a:avLst>
          </a:prstGeom>
          <a:solidFill>
            <a:srgbClr val="f0d4f7"/>
          </a:solidFill>
          <a:ln w="7620">
            <a:solidFill>
              <a:srgbClr val="d6badd"/>
            </a:solidFill>
            <a:round/>
          </a:ln>
        </p:spPr>
        <p:style>
          <a:lnRef idx="0"/>
          <a:fillRef idx="0"/>
          <a:effectRef idx="0"/>
          <a:fontRef idx="minor"/>
        </p:style>
      </p:sp>
      <p:sp>
        <p:nvSpPr>
          <p:cNvPr id="207" name="Text 11"/>
          <p:cNvSpPr/>
          <p:nvPr/>
        </p:nvSpPr>
        <p:spPr>
          <a:xfrm>
            <a:off x="6384600" y="5956920"/>
            <a:ext cx="147600" cy="296280"/>
          </a:xfrm>
          <a:prstGeom prst="rect">
            <a:avLst/>
          </a:prstGeom>
          <a:noFill/>
          <a:ln w="0">
            <a:noFill/>
          </a:ln>
        </p:spPr>
        <p:style>
          <a:lnRef idx="0"/>
          <a:fillRef idx="0"/>
          <a:effectRef idx="0"/>
          <a:fontRef idx="minor"/>
        </p:style>
        <p:txBody>
          <a:bodyPr wrap="none" lIns="90000" rIns="90000" tIns="45000" bIns="45000" anchor="t">
            <a:noAutofit/>
          </a:bodyPr>
          <a:p>
            <a:pPr algn="ctr">
              <a:lnSpc>
                <a:spcPts val="2339"/>
              </a:lnSpc>
              <a:buNone/>
              <a:tabLst>
                <a:tab algn="l" pos="0"/>
              </a:tabLst>
            </a:pPr>
            <a:r>
              <a:rPr b="1" lang="en-US" sz="2340" spc="-49" strike="noStrike">
                <a:solidFill>
                  <a:srgbClr val="272525"/>
                </a:solidFill>
                <a:latin typeface="Source Serif Pro"/>
                <a:ea typeface="Source Serif Pro"/>
              </a:rPr>
              <a:t>3</a:t>
            </a:r>
            <a:endParaRPr b="0" lang="en-IN" sz="2340" spc="-1" strike="noStrike">
              <a:latin typeface="Arial"/>
            </a:endParaRPr>
          </a:p>
        </p:txBody>
      </p:sp>
      <p:sp>
        <p:nvSpPr>
          <p:cNvPr id="208" name="Text 12"/>
          <p:cNvSpPr/>
          <p:nvPr/>
        </p:nvSpPr>
        <p:spPr>
          <a:xfrm>
            <a:off x="6905520" y="5868720"/>
            <a:ext cx="2473200" cy="308520"/>
          </a:xfrm>
          <a:prstGeom prst="rect">
            <a:avLst/>
          </a:prstGeom>
          <a:noFill/>
          <a:ln w="0">
            <a:noFill/>
          </a:ln>
        </p:spPr>
        <p:style>
          <a:lnRef idx="0"/>
          <a:fillRef idx="0"/>
          <a:effectRef idx="0"/>
          <a:fontRef idx="minor"/>
        </p:style>
        <p:txBody>
          <a:bodyPr wrap="none" lIns="90000" rIns="90000" tIns="45000" bIns="45000" anchor="t">
            <a:noAutofit/>
          </a:bodyPr>
          <a:p>
            <a:pPr>
              <a:lnSpc>
                <a:spcPts val="2435"/>
              </a:lnSpc>
              <a:buNone/>
              <a:tabLst>
                <a:tab algn="l" pos="0"/>
              </a:tabLst>
            </a:pPr>
            <a:r>
              <a:rPr b="1" lang="en-US" sz="1950" spc="-41" strike="noStrike">
                <a:solidFill>
                  <a:srgbClr val="272525"/>
                </a:solidFill>
                <a:latin typeface="Source Serif Pro"/>
                <a:ea typeface="Source Serif Pro"/>
              </a:rPr>
              <a:t>Impact</a:t>
            </a:r>
            <a:endParaRPr b="0" lang="en-IN" sz="1950" spc="-1" strike="noStrike">
              <a:latin typeface="Arial"/>
            </a:endParaRPr>
          </a:p>
        </p:txBody>
      </p:sp>
      <p:sp>
        <p:nvSpPr>
          <p:cNvPr id="209" name="Text 13"/>
          <p:cNvSpPr/>
          <p:nvPr/>
        </p:nvSpPr>
        <p:spPr>
          <a:xfrm>
            <a:off x="6905520" y="6303960"/>
            <a:ext cx="6987960" cy="1008360"/>
          </a:xfrm>
          <a:prstGeom prst="rect">
            <a:avLst/>
          </a:prstGeom>
          <a:noFill/>
          <a:ln w="0">
            <a:noFill/>
          </a:ln>
        </p:spPr>
        <p:style>
          <a:lnRef idx="0"/>
          <a:fillRef idx="0"/>
          <a:effectRef idx="0"/>
          <a:fontRef idx="minor"/>
        </p:style>
        <p:txBody>
          <a:bodyPr lIns="90000" rIns="90000" tIns="45000" bIns="45000" anchor="t">
            <a:noAutofit/>
          </a:bodyPr>
          <a:p>
            <a:pPr>
              <a:lnSpc>
                <a:spcPts val="2650"/>
              </a:lnSpc>
              <a:buNone/>
              <a:tabLst>
                <a:tab algn="l" pos="0"/>
              </a:tabLst>
            </a:pPr>
            <a:r>
              <a:rPr b="0" lang="en-US" sz="1660" spc="-35" strike="noStrike">
                <a:solidFill>
                  <a:srgbClr val="272525"/>
                </a:solidFill>
                <a:latin typeface="Source Sans Pro"/>
                <a:ea typeface="Source Sans Pro"/>
              </a:rPr>
              <a:t>The widespread adoption of image captioning technology can have a transformative impact on accessibility, search, and various other applications, ultimately enhancing the user experience and understanding of visual content.</a:t>
            </a:r>
            <a:endParaRPr b="0" lang="en-IN" sz="166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1" name="Image 0" descr="preencoded.png"/>
          <p:cNvPicPr/>
          <p:nvPr/>
        </p:nvPicPr>
        <p:blipFill>
          <a:blip r:embed="rId1"/>
          <a:stretch/>
        </p:blipFill>
        <p:spPr>
          <a:xfrm>
            <a:off x="0" y="0"/>
            <a:ext cx="14629680" cy="8228880"/>
          </a:xfrm>
          <a:prstGeom prst="rect">
            <a:avLst/>
          </a:prstGeom>
          <a:ln w="0">
            <a:noFill/>
          </a:ln>
        </p:spPr>
      </p:pic>
      <p:pic>
        <p:nvPicPr>
          <p:cNvPr id="52" name="Image 1" descr="preencoded.png"/>
          <p:cNvPicPr/>
          <p:nvPr/>
        </p:nvPicPr>
        <p:blipFill>
          <a:blip r:embed="rId2"/>
          <a:stretch/>
        </p:blipFill>
        <p:spPr>
          <a:xfrm>
            <a:off x="0" y="0"/>
            <a:ext cx="5485680" cy="8228880"/>
          </a:xfrm>
          <a:prstGeom prst="rect">
            <a:avLst/>
          </a:prstGeom>
          <a:ln w="0">
            <a:noFill/>
          </a:ln>
        </p:spPr>
      </p:pic>
      <p:pic>
        <p:nvPicPr>
          <p:cNvPr id="53" name="Image 2" descr="preencoded.png"/>
          <p:cNvPicPr/>
          <p:nvPr/>
        </p:nvPicPr>
        <p:blipFill>
          <a:blip r:embed="rId3"/>
          <a:stretch/>
        </p:blipFill>
        <p:spPr>
          <a:xfrm>
            <a:off x="308520" y="2288880"/>
            <a:ext cx="4868640" cy="3651120"/>
          </a:xfrm>
          <a:prstGeom prst="rect">
            <a:avLst/>
          </a:prstGeom>
          <a:ln w="0">
            <a:noFill/>
          </a:ln>
        </p:spPr>
      </p:pic>
      <p:sp>
        <p:nvSpPr>
          <p:cNvPr id="54" name="Text 1"/>
          <p:cNvSpPr/>
          <p:nvPr/>
        </p:nvSpPr>
        <p:spPr>
          <a:xfrm>
            <a:off x="6350400" y="1469160"/>
            <a:ext cx="5808240" cy="725400"/>
          </a:xfrm>
          <a:prstGeom prst="rect">
            <a:avLst/>
          </a:prstGeom>
          <a:noFill/>
          <a:ln w="0">
            <a:noFill/>
          </a:ln>
        </p:spPr>
        <p:style>
          <a:lnRef idx="0"/>
          <a:fillRef idx="0"/>
          <a:effectRef idx="0"/>
          <a:fontRef idx="minor"/>
        </p:style>
        <p:txBody>
          <a:bodyPr wrap="none" lIns="90000" rIns="90000" tIns="45000" bIns="45000" anchor="t">
            <a:noAutofit/>
          </a:bodyPr>
          <a:p>
            <a:pPr>
              <a:lnSpc>
                <a:spcPts val="5717"/>
              </a:lnSpc>
              <a:buNone/>
              <a:tabLst>
                <a:tab algn="l" pos="0"/>
              </a:tabLst>
            </a:pPr>
            <a:r>
              <a:rPr b="1" lang="en-US" sz="4580" spc="-92" strike="noStrike">
                <a:solidFill>
                  <a:srgbClr val="000000"/>
                </a:solidFill>
                <a:latin typeface="Source Serif Pro"/>
                <a:ea typeface="Source Serif Pro"/>
              </a:rPr>
              <a:t>Problem Statement</a:t>
            </a:r>
            <a:endParaRPr b="0" lang="en-IN" sz="4580" spc="-1" strike="noStrike">
              <a:latin typeface="Arial"/>
            </a:endParaRPr>
          </a:p>
        </p:txBody>
      </p:sp>
      <p:sp>
        <p:nvSpPr>
          <p:cNvPr id="55" name="Shape 2"/>
          <p:cNvSpPr/>
          <p:nvPr/>
        </p:nvSpPr>
        <p:spPr>
          <a:xfrm>
            <a:off x="6350400" y="2842920"/>
            <a:ext cx="554760" cy="554760"/>
          </a:xfrm>
          <a:prstGeom prst="roundRect">
            <a:avLst>
              <a:gd name="adj" fmla="val 18669"/>
            </a:avLst>
          </a:prstGeom>
          <a:solidFill>
            <a:srgbClr val="f0d4f7"/>
          </a:solidFill>
          <a:ln w="15240">
            <a:solidFill>
              <a:srgbClr val="d6badd"/>
            </a:solidFill>
            <a:round/>
          </a:ln>
        </p:spPr>
        <p:style>
          <a:lnRef idx="0"/>
          <a:fillRef idx="0"/>
          <a:effectRef idx="0"/>
          <a:fontRef idx="minor"/>
        </p:style>
      </p:sp>
      <p:sp>
        <p:nvSpPr>
          <p:cNvPr id="56" name="Text 3"/>
          <p:cNvSpPr/>
          <p:nvPr/>
        </p:nvSpPr>
        <p:spPr>
          <a:xfrm>
            <a:off x="6540840" y="2946600"/>
            <a:ext cx="173520" cy="347760"/>
          </a:xfrm>
          <a:prstGeom prst="rect">
            <a:avLst/>
          </a:prstGeom>
          <a:noFill/>
          <a:ln w="0">
            <a:noFill/>
          </a:ln>
        </p:spPr>
        <p:style>
          <a:lnRef idx="0"/>
          <a:fillRef idx="0"/>
          <a:effectRef idx="0"/>
          <a:fontRef idx="minor"/>
        </p:style>
        <p:txBody>
          <a:bodyPr wrap="none" lIns="90000" rIns="90000" tIns="45000" bIns="45000" anchor="t">
            <a:noAutofit/>
          </a:bodyPr>
          <a:p>
            <a:pPr algn="ctr">
              <a:lnSpc>
                <a:spcPts val="2744"/>
              </a:lnSpc>
              <a:buNone/>
              <a:tabLst>
                <a:tab algn="l" pos="0"/>
              </a:tabLst>
            </a:pPr>
            <a:r>
              <a:rPr b="1" lang="en-US" sz="2740" spc="-55" strike="noStrike">
                <a:solidFill>
                  <a:srgbClr val="272525"/>
                </a:solidFill>
                <a:latin typeface="Source Serif Pro"/>
                <a:ea typeface="Source Serif Pro"/>
              </a:rPr>
              <a:t>1</a:t>
            </a:r>
            <a:endParaRPr b="0" lang="en-IN" sz="2740" spc="-1" strike="noStrike">
              <a:latin typeface="Arial"/>
            </a:endParaRPr>
          </a:p>
        </p:txBody>
      </p:sp>
      <p:sp>
        <p:nvSpPr>
          <p:cNvPr id="57" name="Text 4"/>
          <p:cNvSpPr/>
          <p:nvPr/>
        </p:nvSpPr>
        <p:spPr>
          <a:xfrm>
            <a:off x="7152840" y="2842920"/>
            <a:ext cx="2903760" cy="362520"/>
          </a:xfrm>
          <a:prstGeom prst="rect">
            <a:avLst/>
          </a:prstGeom>
          <a:noFill/>
          <a:ln w="0">
            <a:noFill/>
          </a:ln>
        </p:spPr>
        <p:style>
          <a:lnRef idx="0"/>
          <a:fillRef idx="0"/>
          <a:effectRef idx="0"/>
          <a:fontRef idx="minor"/>
        </p:style>
        <p:txBody>
          <a:bodyPr wrap="none" lIns="90000" rIns="90000" tIns="45000" bIns="45000" anchor="t">
            <a:noAutofit/>
          </a:bodyPr>
          <a:p>
            <a:pPr>
              <a:lnSpc>
                <a:spcPts val="2860"/>
              </a:lnSpc>
              <a:buNone/>
              <a:tabLst>
                <a:tab algn="l" pos="0"/>
              </a:tabLst>
            </a:pPr>
            <a:r>
              <a:rPr b="1" lang="en-US" sz="2280" spc="-46" strike="noStrike">
                <a:solidFill>
                  <a:srgbClr val="272525"/>
                </a:solidFill>
                <a:latin typeface="Source Serif Pro"/>
                <a:ea typeface="Source Serif Pro"/>
              </a:rPr>
              <a:t>Challenge</a:t>
            </a:r>
            <a:endParaRPr b="0" lang="en-IN" sz="2280" spc="-1" strike="noStrike">
              <a:latin typeface="Arial"/>
            </a:endParaRPr>
          </a:p>
        </p:txBody>
      </p:sp>
      <p:sp>
        <p:nvSpPr>
          <p:cNvPr id="58" name="Text 5"/>
          <p:cNvSpPr/>
          <p:nvPr/>
        </p:nvSpPr>
        <p:spPr>
          <a:xfrm>
            <a:off x="7152840" y="3354480"/>
            <a:ext cx="6612840" cy="1184400"/>
          </a:xfrm>
          <a:prstGeom prst="rect">
            <a:avLst/>
          </a:prstGeom>
          <a:noFill/>
          <a:ln w="0">
            <a:noFill/>
          </a:ln>
        </p:spPr>
        <p:style>
          <a:lnRef idx="0"/>
          <a:fillRef idx="0"/>
          <a:effectRef idx="0"/>
          <a:fontRef idx="minor"/>
        </p:style>
        <p:txBody>
          <a:bodyPr lIns="90000" rIns="90000" tIns="45000" bIns="45000" anchor="t">
            <a:noAutofit/>
          </a:bodyPr>
          <a:p>
            <a:pPr>
              <a:lnSpc>
                <a:spcPts val="3110"/>
              </a:lnSpc>
              <a:buNone/>
              <a:tabLst>
                <a:tab algn="l" pos="0"/>
              </a:tabLst>
            </a:pPr>
            <a:r>
              <a:rPr b="0" lang="en-US" sz="1940" spc="-41" strike="noStrike">
                <a:solidFill>
                  <a:srgbClr val="272525"/>
                </a:solidFill>
                <a:latin typeface="Source Sans Pro"/>
                <a:ea typeface="Source Sans Pro"/>
              </a:rPr>
              <a:t>Describing the intricate process of understanding visual content and generating coherent, meaningful captions that accurately capture the essence of an image.</a:t>
            </a:r>
            <a:endParaRPr b="0" lang="en-IN" sz="1940" spc="-1" strike="noStrike">
              <a:latin typeface="Arial"/>
            </a:endParaRPr>
          </a:p>
        </p:txBody>
      </p:sp>
      <p:sp>
        <p:nvSpPr>
          <p:cNvPr id="59" name="Shape 6"/>
          <p:cNvSpPr/>
          <p:nvPr/>
        </p:nvSpPr>
        <p:spPr>
          <a:xfrm>
            <a:off x="6350400" y="5064120"/>
            <a:ext cx="554760" cy="554760"/>
          </a:xfrm>
          <a:prstGeom prst="roundRect">
            <a:avLst>
              <a:gd name="adj" fmla="val 18669"/>
            </a:avLst>
          </a:prstGeom>
          <a:solidFill>
            <a:srgbClr val="f0d4f7"/>
          </a:solidFill>
          <a:ln w="15240">
            <a:solidFill>
              <a:srgbClr val="d6badd"/>
            </a:solidFill>
            <a:round/>
          </a:ln>
        </p:spPr>
        <p:style>
          <a:lnRef idx="0"/>
          <a:fillRef idx="0"/>
          <a:effectRef idx="0"/>
          <a:fontRef idx="minor"/>
        </p:style>
      </p:sp>
      <p:sp>
        <p:nvSpPr>
          <p:cNvPr id="60" name="Text 7"/>
          <p:cNvSpPr/>
          <p:nvPr/>
        </p:nvSpPr>
        <p:spPr>
          <a:xfrm>
            <a:off x="6540840" y="5167440"/>
            <a:ext cx="173520" cy="347760"/>
          </a:xfrm>
          <a:prstGeom prst="rect">
            <a:avLst/>
          </a:prstGeom>
          <a:noFill/>
          <a:ln w="0">
            <a:noFill/>
          </a:ln>
        </p:spPr>
        <p:style>
          <a:lnRef idx="0"/>
          <a:fillRef idx="0"/>
          <a:effectRef idx="0"/>
          <a:fontRef idx="minor"/>
        </p:style>
        <p:txBody>
          <a:bodyPr wrap="none" lIns="90000" rIns="90000" tIns="45000" bIns="45000" anchor="t">
            <a:noAutofit/>
          </a:bodyPr>
          <a:p>
            <a:pPr algn="ctr">
              <a:lnSpc>
                <a:spcPts val="2744"/>
              </a:lnSpc>
              <a:buNone/>
              <a:tabLst>
                <a:tab algn="l" pos="0"/>
              </a:tabLst>
            </a:pPr>
            <a:r>
              <a:rPr b="1" lang="en-US" sz="2740" spc="-55" strike="noStrike">
                <a:solidFill>
                  <a:srgbClr val="272525"/>
                </a:solidFill>
                <a:latin typeface="Source Serif Pro"/>
                <a:ea typeface="Source Serif Pro"/>
              </a:rPr>
              <a:t>2</a:t>
            </a:r>
            <a:endParaRPr b="0" lang="en-IN" sz="2740" spc="-1" strike="noStrike">
              <a:latin typeface="Arial"/>
            </a:endParaRPr>
          </a:p>
        </p:txBody>
      </p:sp>
      <p:sp>
        <p:nvSpPr>
          <p:cNvPr id="61" name="Text 8"/>
          <p:cNvSpPr/>
          <p:nvPr/>
        </p:nvSpPr>
        <p:spPr>
          <a:xfrm>
            <a:off x="7152840" y="5064120"/>
            <a:ext cx="2903760" cy="362520"/>
          </a:xfrm>
          <a:prstGeom prst="rect">
            <a:avLst/>
          </a:prstGeom>
          <a:noFill/>
          <a:ln w="0">
            <a:noFill/>
          </a:ln>
        </p:spPr>
        <p:style>
          <a:lnRef idx="0"/>
          <a:fillRef idx="0"/>
          <a:effectRef idx="0"/>
          <a:fontRef idx="minor"/>
        </p:style>
        <p:txBody>
          <a:bodyPr wrap="none" lIns="90000" rIns="90000" tIns="45000" bIns="45000" anchor="t">
            <a:noAutofit/>
          </a:bodyPr>
          <a:p>
            <a:pPr>
              <a:lnSpc>
                <a:spcPts val="2860"/>
              </a:lnSpc>
              <a:buNone/>
              <a:tabLst>
                <a:tab algn="l" pos="0"/>
              </a:tabLst>
            </a:pPr>
            <a:r>
              <a:rPr b="1" lang="en-US" sz="2280" spc="-46" strike="noStrike">
                <a:solidFill>
                  <a:srgbClr val="272525"/>
                </a:solidFill>
                <a:latin typeface="Source Serif Pro"/>
                <a:ea typeface="Source Serif Pro"/>
              </a:rPr>
              <a:t>Goal</a:t>
            </a:r>
            <a:endParaRPr b="0" lang="en-IN" sz="2280" spc="-1" strike="noStrike">
              <a:latin typeface="Arial"/>
            </a:endParaRPr>
          </a:p>
        </p:txBody>
      </p:sp>
      <p:sp>
        <p:nvSpPr>
          <p:cNvPr id="62" name="Text 9"/>
          <p:cNvSpPr/>
          <p:nvPr/>
        </p:nvSpPr>
        <p:spPr>
          <a:xfrm>
            <a:off x="7152840" y="5575320"/>
            <a:ext cx="6612840" cy="1184400"/>
          </a:xfrm>
          <a:prstGeom prst="rect">
            <a:avLst/>
          </a:prstGeom>
          <a:noFill/>
          <a:ln w="0">
            <a:noFill/>
          </a:ln>
        </p:spPr>
        <p:style>
          <a:lnRef idx="0"/>
          <a:fillRef idx="0"/>
          <a:effectRef idx="0"/>
          <a:fontRef idx="minor"/>
        </p:style>
        <p:txBody>
          <a:bodyPr lIns="90000" rIns="90000" tIns="45000" bIns="45000" anchor="t">
            <a:noAutofit/>
          </a:bodyPr>
          <a:p>
            <a:pPr>
              <a:lnSpc>
                <a:spcPts val="3110"/>
              </a:lnSpc>
              <a:buNone/>
              <a:tabLst>
                <a:tab algn="l" pos="0"/>
              </a:tabLst>
            </a:pPr>
            <a:r>
              <a:rPr b="0" lang="en-US" sz="1940" spc="-41" strike="noStrike">
                <a:solidFill>
                  <a:srgbClr val="272525"/>
                </a:solidFill>
                <a:latin typeface="Source Sans Pro"/>
                <a:ea typeface="Source Sans Pro"/>
              </a:rPr>
              <a:t>Developing a model that can effectively and reliably translate visual data into natural language, enabling widespread applications in accessibility, search, and more.</a:t>
            </a:r>
            <a:endParaRPr b="0" lang="en-IN" sz="194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3" name="Image 0" descr="preencoded.png"/>
          <p:cNvPicPr/>
          <p:nvPr/>
        </p:nvPicPr>
        <p:blipFill>
          <a:blip r:embed="rId1"/>
          <a:stretch/>
        </p:blipFill>
        <p:spPr>
          <a:xfrm>
            <a:off x="0" y="0"/>
            <a:ext cx="14629680" cy="8228880"/>
          </a:xfrm>
          <a:prstGeom prst="rect">
            <a:avLst/>
          </a:prstGeom>
          <a:ln w="0">
            <a:noFill/>
          </a:ln>
        </p:spPr>
      </p:pic>
      <p:sp>
        <p:nvSpPr>
          <p:cNvPr id="64" name="Text 1"/>
          <p:cNvSpPr/>
          <p:nvPr/>
        </p:nvSpPr>
        <p:spPr>
          <a:xfrm>
            <a:off x="968760" y="1752120"/>
            <a:ext cx="5808240" cy="725400"/>
          </a:xfrm>
          <a:prstGeom prst="rect">
            <a:avLst/>
          </a:prstGeom>
          <a:noFill/>
          <a:ln w="0">
            <a:noFill/>
          </a:ln>
        </p:spPr>
        <p:style>
          <a:lnRef idx="0"/>
          <a:fillRef idx="0"/>
          <a:effectRef idx="0"/>
          <a:fontRef idx="minor"/>
        </p:style>
        <p:txBody>
          <a:bodyPr wrap="none" lIns="90000" rIns="90000" tIns="45000" bIns="45000" anchor="t">
            <a:noAutofit/>
          </a:bodyPr>
          <a:p>
            <a:pPr>
              <a:lnSpc>
                <a:spcPts val="5717"/>
              </a:lnSpc>
              <a:buNone/>
              <a:tabLst>
                <a:tab algn="l" pos="0"/>
              </a:tabLst>
            </a:pPr>
            <a:r>
              <a:rPr b="1" lang="en-US" sz="4580" spc="-92" strike="noStrike">
                <a:solidFill>
                  <a:srgbClr val="000000"/>
                </a:solidFill>
                <a:latin typeface="Source Serif Pro"/>
                <a:ea typeface="Source Serif Pro"/>
              </a:rPr>
              <a:t>Fliker 8k Dataset</a:t>
            </a:r>
            <a:endParaRPr b="0" lang="en-IN" sz="4580" spc="-1" strike="noStrike">
              <a:latin typeface="Arial"/>
            </a:endParaRPr>
          </a:p>
        </p:txBody>
      </p:sp>
      <p:sp>
        <p:nvSpPr>
          <p:cNvPr id="65" name="Text 2"/>
          <p:cNvSpPr/>
          <p:nvPr/>
        </p:nvSpPr>
        <p:spPr>
          <a:xfrm>
            <a:off x="1363680" y="2971800"/>
            <a:ext cx="12297240" cy="789480"/>
          </a:xfrm>
          <a:prstGeom prst="rect">
            <a:avLst/>
          </a:prstGeom>
          <a:noFill/>
          <a:ln w="0">
            <a:noFill/>
          </a:ln>
        </p:spPr>
        <p:style>
          <a:lnRef idx="0"/>
          <a:fillRef idx="0"/>
          <a:effectRef idx="0"/>
          <a:fontRef idx="minor"/>
        </p:style>
        <p:txBody>
          <a:bodyPr lIns="90000" rIns="90000" tIns="45000" bIns="45000" anchor="t">
            <a:noAutofit/>
          </a:bodyPr>
          <a:p>
            <a:pPr>
              <a:lnSpc>
                <a:spcPts val="3110"/>
              </a:lnSpc>
              <a:buNone/>
              <a:tabLst>
                <a:tab algn="l" pos="0"/>
              </a:tabLst>
            </a:pPr>
            <a:r>
              <a:rPr b="1" lang="en-US" sz="1940" spc="-41" strike="noStrike">
                <a:solidFill>
                  <a:srgbClr val="272525"/>
                </a:solidFill>
                <a:latin typeface="Source Sans Pro"/>
                <a:ea typeface="Source Sans Pro"/>
              </a:rPr>
              <a:t>Purpose</a:t>
            </a:r>
            <a:r>
              <a:rPr b="0" lang="en-US" sz="1940" spc="-41" strike="noStrike">
                <a:solidFill>
                  <a:srgbClr val="272525"/>
                </a:solidFill>
                <a:latin typeface="Source Sans Pro"/>
                <a:ea typeface="Source Sans Pro"/>
              </a:rPr>
              <a:t>: Flickr8k is used for training and evaluating image captioning models, bridging computer vision and natural language processing.</a:t>
            </a:r>
            <a:endParaRPr b="0" lang="en-IN" sz="1940" spc="-1" strike="noStrike">
              <a:latin typeface="Arial"/>
            </a:endParaRPr>
          </a:p>
        </p:txBody>
      </p:sp>
      <p:sp>
        <p:nvSpPr>
          <p:cNvPr id="66" name="Text 3"/>
          <p:cNvSpPr/>
          <p:nvPr/>
        </p:nvSpPr>
        <p:spPr>
          <a:xfrm>
            <a:off x="1363680" y="3848040"/>
            <a:ext cx="12297240" cy="394200"/>
          </a:xfrm>
          <a:prstGeom prst="rect">
            <a:avLst/>
          </a:prstGeom>
          <a:noFill/>
          <a:ln w="0">
            <a:noFill/>
          </a:ln>
        </p:spPr>
        <p:style>
          <a:lnRef idx="0"/>
          <a:fillRef idx="0"/>
          <a:effectRef idx="0"/>
          <a:fontRef idx="minor"/>
        </p:style>
        <p:txBody>
          <a:bodyPr wrap="none" lIns="90000" rIns="90000" tIns="45000" bIns="45000" anchor="t">
            <a:noAutofit/>
          </a:bodyPr>
          <a:p>
            <a:pPr>
              <a:lnSpc>
                <a:spcPts val="3110"/>
              </a:lnSpc>
              <a:buNone/>
              <a:tabLst>
                <a:tab algn="l" pos="0"/>
              </a:tabLst>
            </a:pPr>
            <a:r>
              <a:rPr b="1" lang="en-US" sz="1940" spc="-41" strike="noStrike">
                <a:solidFill>
                  <a:srgbClr val="272525"/>
                </a:solidFill>
                <a:latin typeface="Source Sans Pro"/>
                <a:ea typeface="Source Sans Pro"/>
              </a:rPr>
              <a:t>Content</a:t>
            </a:r>
            <a:r>
              <a:rPr b="0" lang="en-US" sz="1940" spc="-41" strike="noStrike">
                <a:solidFill>
                  <a:srgbClr val="272525"/>
                </a:solidFill>
                <a:latin typeface="Source Sans Pro"/>
                <a:ea typeface="Source Sans Pro"/>
              </a:rPr>
              <a:t>: It contains 8,000 images from Flickr, each annotated with five different captions describing the visual content.</a:t>
            </a:r>
            <a:endParaRPr b="0" lang="en-IN" sz="1940" spc="-1" strike="noStrike">
              <a:latin typeface="Arial"/>
            </a:endParaRPr>
          </a:p>
        </p:txBody>
      </p:sp>
      <p:sp>
        <p:nvSpPr>
          <p:cNvPr id="67" name="Text 4"/>
          <p:cNvSpPr/>
          <p:nvPr/>
        </p:nvSpPr>
        <p:spPr>
          <a:xfrm>
            <a:off x="1363680" y="4329720"/>
            <a:ext cx="12297240" cy="789480"/>
          </a:xfrm>
          <a:prstGeom prst="rect">
            <a:avLst/>
          </a:prstGeom>
          <a:noFill/>
          <a:ln w="0">
            <a:noFill/>
          </a:ln>
        </p:spPr>
        <p:style>
          <a:lnRef idx="0"/>
          <a:fillRef idx="0"/>
          <a:effectRef idx="0"/>
          <a:fontRef idx="minor"/>
        </p:style>
        <p:txBody>
          <a:bodyPr lIns="90000" rIns="90000" tIns="45000" bIns="45000" anchor="t">
            <a:noAutofit/>
          </a:bodyPr>
          <a:p>
            <a:pPr>
              <a:lnSpc>
                <a:spcPts val="3110"/>
              </a:lnSpc>
              <a:buNone/>
              <a:tabLst>
                <a:tab algn="l" pos="0"/>
              </a:tabLst>
            </a:pPr>
            <a:r>
              <a:rPr b="1" lang="en-US" sz="1940" spc="-41" strike="noStrike">
                <a:solidFill>
                  <a:srgbClr val="272525"/>
                </a:solidFill>
                <a:latin typeface="Source Sans Pro"/>
                <a:ea typeface="Source Sans Pro"/>
              </a:rPr>
              <a:t>Diversity</a:t>
            </a:r>
            <a:r>
              <a:rPr b="0" lang="en-US" sz="1940" spc="-41" strike="noStrike">
                <a:solidFill>
                  <a:srgbClr val="272525"/>
                </a:solidFill>
                <a:latin typeface="Source Sans Pro"/>
                <a:ea typeface="Source Sans Pro"/>
              </a:rPr>
              <a:t>: The images cover a wide range of scenes and activities, while the captions offer various descriptions, enhancing model flexibility.</a:t>
            </a:r>
            <a:endParaRPr b="0" lang="en-IN" sz="1940" spc="-1" strike="noStrike">
              <a:latin typeface="Arial"/>
            </a:endParaRPr>
          </a:p>
        </p:txBody>
      </p:sp>
      <p:sp>
        <p:nvSpPr>
          <p:cNvPr id="68" name="Text 5"/>
          <p:cNvSpPr/>
          <p:nvPr/>
        </p:nvSpPr>
        <p:spPr>
          <a:xfrm>
            <a:off x="1363680" y="5205960"/>
            <a:ext cx="12297240" cy="394200"/>
          </a:xfrm>
          <a:prstGeom prst="rect">
            <a:avLst/>
          </a:prstGeom>
          <a:noFill/>
          <a:ln w="0">
            <a:noFill/>
          </a:ln>
        </p:spPr>
        <p:style>
          <a:lnRef idx="0"/>
          <a:fillRef idx="0"/>
          <a:effectRef idx="0"/>
          <a:fontRef idx="minor"/>
        </p:style>
        <p:txBody>
          <a:bodyPr wrap="none" lIns="90000" rIns="90000" tIns="45000" bIns="45000" anchor="t">
            <a:noAutofit/>
          </a:bodyPr>
          <a:p>
            <a:pPr>
              <a:lnSpc>
                <a:spcPts val="3110"/>
              </a:lnSpc>
              <a:buNone/>
              <a:tabLst>
                <a:tab algn="l" pos="0"/>
              </a:tabLst>
            </a:pPr>
            <a:r>
              <a:rPr b="1" lang="en-US" sz="1940" spc="-41" strike="noStrike">
                <a:solidFill>
                  <a:srgbClr val="272525"/>
                </a:solidFill>
                <a:latin typeface="Source Sans Pro"/>
                <a:ea typeface="Source Sans Pro"/>
              </a:rPr>
              <a:t>Applications</a:t>
            </a:r>
            <a:r>
              <a:rPr b="0" lang="en-US" sz="1940" spc="-41" strike="noStrike">
                <a:solidFill>
                  <a:srgbClr val="272525"/>
                </a:solidFill>
                <a:latin typeface="Source Sans Pro"/>
                <a:ea typeface="Source Sans Pro"/>
              </a:rPr>
              <a:t>: Used for image captioning, transfer learning, and developing accessibility tools for the visually impaired.</a:t>
            </a:r>
            <a:endParaRPr b="0" lang="en-IN" sz="1940" spc="-1" strike="noStrike">
              <a:latin typeface="Arial"/>
            </a:endParaRPr>
          </a:p>
        </p:txBody>
      </p:sp>
      <p:sp>
        <p:nvSpPr>
          <p:cNvPr id="69" name="Text 6"/>
          <p:cNvSpPr/>
          <p:nvPr/>
        </p:nvSpPr>
        <p:spPr>
          <a:xfrm>
            <a:off x="1363680" y="5687280"/>
            <a:ext cx="12297240" cy="789480"/>
          </a:xfrm>
          <a:prstGeom prst="rect">
            <a:avLst/>
          </a:prstGeom>
          <a:noFill/>
          <a:ln w="0">
            <a:noFill/>
          </a:ln>
        </p:spPr>
        <p:style>
          <a:lnRef idx="0"/>
          <a:fillRef idx="0"/>
          <a:effectRef idx="0"/>
          <a:fontRef idx="minor"/>
        </p:style>
        <p:txBody>
          <a:bodyPr lIns="90000" rIns="90000" tIns="45000" bIns="45000" anchor="t">
            <a:noAutofit/>
          </a:bodyPr>
          <a:p>
            <a:pPr>
              <a:lnSpc>
                <a:spcPts val="3110"/>
              </a:lnSpc>
              <a:buNone/>
              <a:tabLst>
                <a:tab algn="l" pos="0"/>
              </a:tabLst>
            </a:pPr>
            <a:r>
              <a:rPr b="1" lang="en-US" sz="1940" spc="-41" strike="noStrike">
                <a:solidFill>
                  <a:srgbClr val="272525"/>
                </a:solidFill>
                <a:latin typeface="Source Sans Pro"/>
                <a:ea typeface="Source Sans Pro"/>
              </a:rPr>
              <a:t>Evaluation</a:t>
            </a:r>
            <a:r>
              <a:rPr b="0" lang="en-US" sz="1940" spc="-41" strike="noStrike">
                <a:solidFill>
                  <a:srgbClr val="272525"/>
                </a:solidFill>
                <a:latin typeface="Source Sans Pro"/>
                <a:ea typeface="Source Sans Pro"/>
              </a:rPr>
              <a:t>: Flickr8k serves as a standard benchmark for comparing image captioning models, often evaluated using BLEU scores.</a:t>
            </a:r>
            <a:endParaRPr b="0" lang="en-IN" sz="194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0" name="Image 0" descr="preencoded.png"/>
          <p:cNvPicPr/>
          <p:nvPr/>
        </p:nvPicPr>
        <p:blipFill>
          <a:blip r:embed="rId1"/>
          <a:stretch/>
        </p:blipFill>
        <p:spPr>
          <a:xfrm>
            <a:off x="0" y="0"/>
            <a:ext cx="14629680" cy="8228880"/>
          </a:xfrm>
          <a:prstGeom prst="rect">
            <a:avLst/>
          </a:prstGeom>
          <a:ln w="0">
            <a:noFill/>
          </a:ln>
        </p:spPr>
      </p:pic>
      <p:sp>
        <p:nvSpPr>
          <p:cNvPr id="71" name="Text 1"/>
          <p:cNvSpPr/>
          <p:nvPr/>
        </p:nvSpPr>
        <p:spPr>
          <a:xfrm>
            <a:off x="968760" y="1842120"/>
            <a:ext cx="5808240" cy="725400"/>
          </a:xfrm>
          <a:prstGeom prst="rect">
            <a:avLst/>
          </a:prstGeom>
          <a:noFill/>
          <a:ln w="0">
            <a:noFill/>
          </a:ln>
        </p:spPr>
        <p:style>
          <a:lnRef idx="0"/>
          <a:fillRef idx="0"/>
          <a:effectRef idx="0"/>
          <a:fontRef idx="minor"/>
        </p:style>
        <p:txBody>
          <a:bodyPr wrap="none" lIns="90000" rIns="90000" tIns="45000" bIns="45000" anchor="t">
            <a:noAutofit/>
          </a:bodyPr>
          <a:p>
            <a:pPr>
              <a:lnSpc>
                <a:spcPts val="5717"/>
              </a:lnSpc>
              <a:buNone/>
              <a:tabLst>
                <a:tab algn="l" pos="0"/>
              </a:tabLst>
            </a:pPr>
            <a:r>
              <a:rPr b="1" lang="en-US" sz="4580" spc="-92" strike="noStrike">
                <a:solidFill>
                  <a:srgbClr val="000000"/>
                </a:solidFill>
                <a:latin typeface="Source Serif Pro"/>
                <a:ea typeface="Source Serif Pro"/>
              </a:rPr>
              <a:t>Architecture Overview</a:t>
            </a:r>
            <a:endParaRPr b="0" lang="en-IN" sz="4580" spc="-1" strike="noStrike">
              <a:latin typeface="Arial"/>
            </a:endParaRPr>
          </a:p>
        </p:txBody>
      </p:sp>
      <p:sp>
        <p:nvSpPr>
          <p:cNvPr id="72" name="Text 2"/>
          <p:cNvSpPr/>
          <p:nvPr/>
        </p:nvSpPr>
        <p:spPr>
          <a:xfrm>
            <a:off x="968760" y="3185280"/>
            <a:ext cx="2903760" cy="362520"/>
          </a:xfrm>
          <a:prstGeom prst="rect">
            <a:avLst/>
          </a:prstGeom>
          <a:noFill/>
          <a:ln w="0">
            <a:noFill/>
          </a:ln>
        </p:spPr>
        <p:style>
          <a:lnRef idx="0"/>
          <a:fillRef idx="0"/>
          <a:effectRef idx="0"/>
          <a:fontRef idx="minor"/>
        </p:style>
        <p:txBody>
          <a:bodyPr wrap="none" lIns="90000" rIns="90000" tIns="45000" bIns="45000" anchor="t">
            <a:noAutofit/>
          </a:bodyPr>
          <a:p>
            <a:pPr>
              <a:lnSpc>
                <a:spcPts val="2860"/>
              </a:lnSpc>
              <a:buNone/>
              <a:tabLst>
                <a:tab algn="l" pos="0"/>
              </a:tabLst>
            </a:pPr>
            <a:r>
              <a:rPr b="1" lang="en-US" sz="2280" spc="-46" strike="noStrike">
                <a:solidFill>
                  <a:srgbClr val="000000"/>
                </a:solidFill>
                <a:latin typeface="Source Serif Pro"/>
                <a:ea typeface="Source Serif Pro"/>
              </a:rPr>
              <a:t>VGG16 Encoder</a:t>
            </a:r>
            <a:endParaRPr b="0" lang="en-IN" sz="2280" spc="-1" strike="noStrike">
              <a:latin typeface="Arial"/>
            </a:endParaRPr>
          </a:p>
        </p:txBody>
      </p:sp>
      <p:sp>
        <p:nvSpPr>
          <p:cNvPr id="73" name="Text 3"/>
          <p:cNvSpPr/>
          <p:nvPr/>
        </p:nvSpPr>
        <p:spPr>
          <a:xfrm>
            <a:off x="968760" y="3795120"/>
            <a:ext cx="3828240" cy="1974600"/>
          </a:xfrm>
          <a:prstGeom prst="rect">
            <a:avLst/>
          </a:prstGeom>
          <a:noFill/>
          <a:ln w="0">
            <a:noFill/>
          </a:ln>
        </p:spPr>
        <p:style>
          <a:lnRef idx="0"/>
          <a:fillRef idx="0"/>
          <a:effectRef idx="0"/>
          <a:fontRef idx="minor"/>
        </p:style>
        <p:txBody>
          <a:bodyPr lIns="90000" rIns="90000" tIns="45000" bIns="45000" anchor="t">
            <a:noAutofit/>
          </a:bodyPr>
          <a:p>
            <a:pPr>
              <a:lnSpc>
                <a:spcPts val="3110"/>
              </a:lnSpc>
              <a:buNone/>
              <a:tabLst>
                <a:tab algn="l" pos="0"/>
              </a:tabLst>
            </a:pPr>
            <a:r>
              <a:rPr b="0" lang="en-US" sz="1940" spc="-41" strike="noStrike">
                <a:solidFill>
                  <a:srgbClr val="272525"/>
                </a:solidFill>
                <a:latin typeface="Source Sans Pro"/>
                <a:ea typeface="Source Sans Pro"/>
              </a:rPr>
              <a:t>The VGG16 convolutional neural network is used as a feature extractor, with the penultimate layer output serving as a compact representation of the input image.</a:t>
            </a:r>
            <a:endParaRPr b="0" lang="en-IN" sz="1940" spc="-1" strike="noStrike">
              <a:latin typeface="Arial"/>
            </a:endParaRPr>
          </a:p>
        </p:txBody>
      </p:sp>
      <p:sp>
        <p:nvSpPr>
          <p:cNvPr id="74" name="Text 4"/>
          <p:cNvSpPr/>
          <p:nvPr/>
        </p:nvSpPr>
        <p:spPr>
          <a:xfrm>
            <a:off x="5407560" y="3185280"/>
            <a:ext cx="2903760" cy="362520"/>
          </a:xfrm>
          <a:prstGeom prst="rect">
            <a:avLst/>
          </a:prstGeom>
          <a:noFill/>
          <a:ln w="0">
            <a:noFill/>
          </a:ln>
        </p:spPr>
        <p:style>
          <a:lnRef idx="0"/>
          <a:fillRef idx="0"/>
          <a:effectRef idx="0"/>
          <a:fontRef idx="minor"/>
        </p:style>
        <p:txBody>
          <a:bodyPr wrap="none" lIns="90000" rIns="90000" tIns="45000" bIns="45000" anchor="t">
            <a:noAutofit/>
          </a:bodyPr>
          <a:p>
            <a:pPr>
              <a:lnSpc>
                <a:spcPts val="2860"/>
              </a:lnSpc>
              <a:buNone/>
              <a:tabLst>
                <a:tab algn="l" pos="0"/>
              </a:tabLst>
            </a:pPr>
            <a:r>
              <a:rPr b="1" lang="en-US" sz="2280" spc="-46" strike="noStrike">
                <a:solidFill>
                  <a:srgbClr val="000000"/>
                </a:solidFill>
                <a:latin typeface="Source Serif Pro"/>
                <a:ea typeface="Source Serif Pro"/>
              </a:rPr>
              <a:t>LSTM Decoder</a:t>
            </a:r>
            <a:endParaRPr b="0" lang="en-IN" sz="2280" spc="-1" strike="noStrike">
              <a:latin typeface="Arial"/>
            </a:endParaRPr>
          </a:p>
        </p:txBody>
      </p:sp>
      <p:sp>
        <p:nvSpPr>
          <p:cNvPr id="75" name="Text 5"/>
          <p:cNvSpPr/>
          <p:nvPr/>
        </p:nvSpPr>
        <p:spPr>
          <a:xfrm>
            <a:off x="5407560" y="3795120"/>
            <a:ext cx="3828240" cy="2369520"/>
          </a:xfrm>
          <a:prstGeom prst="rect">
            <a:avLst/>
          </a:prstGeom>
          <a:noFill/>
          <a:ln w="0">
            <a:noFill/>
          </a:ln>
        </p:spPr>
        <p:style>
          <a:lnRef idx="0"/>
          <a:fillRef idx="0"/>
          <a:effectRef idx="0"/>
          <a:fontRef idx="minor"/>
        </p:style>
        <p:txBody>
          <a:bodyPr lIns="90000" rIns="90000" tIns="45000" bIns="45000" anchor="t">
            <a:noAutofit/>
          </a:bodyPr>
          <a:p>
            <a:pPr>
              <a:lnSpc>
                <a:spcPts val="3110"/>
              </a:lnSpc>
              <a:buNone/>
              <a:tabLst>
                <a:tab algn="l" pos="0"/>
              </a:tabLst>
            </a:pPr>
            <a:r>
              <a:rPr b="0" lang="en-US" sz="1940" spc="-41" strike="noStrike">
                <a:solidFill>
                  <a:srgbClr val="272525"/>
                </a:solidFill>
                <a:latin typeface="Source Sans Pro"/>
                <a:ea typeface="Source Sans Pro"/>
              </a:rPr>
              <a:t>An LSTM-based sequence generator takes the image features and previously generated tokens as input to predict the next word in the caption, effectively translating visual data into natural language.</a:t>
            </a:r>
            <a:endParaRPr b="0" lang="en-IN" sz="1940" spc="-1" strike="noStrike">
              <a:latin typeface="Arial"/>
            </a:endParaRPr>
          </a:p>
        </p:txBody>
      </p:sp>
      <p:sp>
        <p:nvSpPr>
          <p:cNvPr id="76" name="Text 6"/>
          <p:cNvSpPr/>
          <p:nvPr/>
        </p:nvSpPr>
        <p:spPr>
          <a:xfrm>
            <a:off x="9846360" y="3185280"/>
            <a:ext cx="2903760" cy="362520"/>
          </a:xfrm>
          <a:prstGeom prst="rect">
            <a:avLst/>
          </a:prstGeom>
          <a:noFill/>
          <a:ln w="0">
            <a:noFill/>
          </a:ln>
        </p:spPr>
        <p:style>
          <a:lnRef idx="0"/>
          <a:fillRef idx="0"/>
          <a:effectRef idx="0"/>
          <a:fontRef idx="minor"/>
        </p:style>
        <p:txBody>
          <a:bodyPr wrap="none" lIns="90000" rIns="90000" tIns="45000" bIns="45000" anchor="t">
            <a:noAutofit/>
          </a:bodyPr>
          <a:p>
            <a:pPr>
              <a:lnSpc>
                <a:spcPts val="2860"/>
              </a:lnSpc>
              <a:buNone/>
              <a:tabLst>
                <a:tab algn="l" pos="0"/>
              </a:tabLst>
            </a:pPr>
            <a:r>
              <a:rPr b="1" lang="en-US" sz="2280" spc="-46" strike="noStrike">
                <a:solidFill>
                  <a:srgbClr val="000000"/>
                </a:solidFill>
                <a:latin typeface="Source Serif Pro"/>
                <a:ea typeface="Source Serif Pro"/>
              </a:rPr>
              <a:t>Training Process</a:t>
            </a:r>
            <a:endParaRPr b="0" lang="en-IN" sz="2280" spc="-1" strike="noStrike">
              <a:latin typeface="Arial"/>
            </a:endParaRPr>
          </a:p>
        </p:txBody>
      </p:sp>
      <p:sp>
        <p:nvSpPr>
          <p:cNvPr id="77" name="Text 7"/>
          <p:cNvSpPr/>
          <p:nvPr/>
        </p:nvSpPr>
        <p:spPr>
          <a:xfrm>
            <a:off x="9846360" y="3795120"/>
            <a:ext cx="3828240" cy="1974600"/>
          </a:xfrm>
          <a:prstGeom prst="rect">
            <a:avLst/>
          </a:prstGeom>
          <a:noFill/>
          <a:ln w="0">
            <a:noFill/>
          </a:ln>
        </p:spPr>
        <p:style>
          <a:lnRef idx="0"/>
          <a:fillRef idx="0"/>
          <a:effectRef idx="0"/>
          <a:fontRef idx="minor"/>
        </p:style>
        <p:txBody>
          <a:bodyPr lIns="90000" rIns="90000" tIns="45000" bIns="45000" anchor="t">
            <a:noAutofit/>
          </a:bodyPr>
          <a:p>
            <a:pPr>
              <a:lnSpc>
                <a:spcPts val="3110"/>
              </a:lnSpc>
              <a:buNone/>
              <a:tabLst>
                <a:tab algn="l" pos="0"/>
              </a:tabLst>
            </a:pPr>
            <a:r>
              <a:rPr b="0" lang="en-US" sz="1940" spc="-41" strike="noStrike">
                <a:solidFill>
                  <a:srgbClr val="272525"/>
                </a:solidFill>
                <a:latin typeface="Source Sans Pro"/>
                <a:ea typeface="Source Sans Pro"/>
              </a:rPr>
              <a:t>The model is trained on a dataset of images and their corresponding captions, using categorical cross-entropy loss and the Adam optimizer to optimize the caption generation.</a:t>
            </a:r>
            <a:endParaRPr b="0" lang="en-IN" sz="194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8" name="Image 0" descr="preencoded.png"/>
          <p:cNvPicPr/>
          <p:nvPr/>
        </p:nvPicPr>
        <p:blipFill>
          <a:blip r:embed="rId1"/>
          <a:stretch/>
        </p:blipFill>
        <p:spPr>
          <a:xfrm>
            <a:off x="0" y="0"/>
            <a:ext cx="14629680" cy="8228880"/>
          </a:xfrm>
          <a:prstGeom prst="rect">
            <a:avLst/>
          </a:prstGeom>
          <a:ln w="0">
            <a:noFill/>
          </a:ln>
        </p:spPr>
      </p:pic>
      <p:sp>
        <p:nvSpPr>
          <p:cNvPr id="79" name="Text 1"/>
          <p:cNvSpPr/>
          <p:nvPr/>
        </p:nvSpPr>
        <p:spPr>
          <a:xfrm>
            <a:off x="1222560" y="651600"/>
            <a:ext cx="8391240" cy="696240"/>
          </a:xfrm>
          <a:prstGeom prst="rect">
            <a:avLst/>
          </a:prstGeom>
          <a:noFill/>
          <a:ln w="0">
            <a:noFill/>
          </a:ln>
        </p:spPr>
        <p:style>
          <a:lnRef idx="0"/>
          <a:fillRef idx="0"/>
          <a:effectRef idx="0"/>
          <a:fontRef idx="minor"/>
        </p:style>
        <p:txBody>
          <a:bodyPr wrap="none" lIns="90000" rIns="90000" tIns="45000" bIns="45000" anchor="t">
            <a:noAutofit/>
          </a:bodyPr>
          <a:p>
            <a:pPr>
              <a:lnSpc>
                <a:spcPts val="5488"/>
              </a:lnSpc>
              <a:buNone/>
              <a:tabLst>
                <a:tab algn="l" pos="0"/>
              </a:tabLst>
            </a:pPr>
            <a:r>
              <a:rPr b="1" lang="en-US" sz="4390" spc="-89" strike="noStrike">
                <a:solidFill>
                  <a:srgbClr val="000000"/>
                </a:solidFill>
                <a:latin typeface="Source Serif Pro"/>
                <a:ea typeface="Source Serif Pro"/>
              </a:rPr>
              <a:t>Visual Representaion of  the Model</a:t>
            </a:r>
            <a:endParaRPr b="0" lang="en-IN" sz="4390" spc="-1" strike="noStrike">
              <a:latin typeface="Arial"/>
            </a:endParaRPr>
          </a:p>
        </p:txBody>
      </p:sp>
      <p:pic>
        <p:nvPicPr>
          <p:cNvPr id="80" name="Image 1" descr="preencoded.png"/>
          <p:cNvPicPr/>
          <p:nvPr/>
        </p:nvPicPr>
        <p:blipFill>
          <a:blip r:embed="rId2"/>
          <a:stretch/>
        </p:blipFill>
        <p:spPr>
          <a:xfrm>
            <a:off x="1222560" y="1822680"/>
            <a:ext cx="12184560" cy="575748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1" name="Image 0" descr="preencoded.png"/>
          <p:cNvPicPr/>
          <p:nvPr/>
        </p:nvPicPr>
        <p:blipFill>
          <a:blip r:embed="rId1"/>
          <a:stretch/>
        </p:blipFill>
        <p:spPr>
          <a:xfrm>
            <a:off x="0" y="0"/>
            <a:ext cx="14629680" cy="8228880"/>
          </a:xfrm>
          <a:prstGeom prst="rect">
            <a:avLst/>
          </a:prstGeom>
          <a:ln w="0">
            <a:noFill/>
          </a:ln>
        </p:spPr>
      </p:pic>
      <p:sp>
        <p:nvSpPr>
          <p:cNvPr id="82" name="Text 1"/>
          <p:cNvSpPr/>
          <p:nvPr/>
        </p:nvSpPr>
        <p:spPr>
          <a:xfrm>
            <a:off x="1292040" y="644400"/>
            <a:ext cx="5512320" cy="688320"/>
          </a:xfrm>
          <a:prstGeom prst="rect">
            <a:avLst/>
          </a:prstGeom>
          <a:noFill/>
          <a:ln w="0">
            <a:noFill/>
          </a:ln>
        </p:spPr>
        <p:style>
          <a:lnRef idx="0"/>
          <a:fillRef idx="0"/>
          <a:effectRef idx="0"/>
          <a:fontRef idx="minor"/>
        </p:style>
        <p:txBody>
          <a:bodyPr wrap="none" lIns="90000" rIns="90000" tIns="45000" bIns="45000" anchor="t">
            <a:noAutofit/>
          </a:bodyPr>
          <a:p>
            <a:pPr>
              <a:lnSpc>
                <a:spcPts val="5426"/>
              </a:lnSpc>
              <a:buNone/>
              <a:tabLst>
                <a:tab algn="l" pos="0"/>
              </a:tabLst>
            </a:pPr>
            <a:r>
              <a:rPr b="1" lang="en-US" sz="4340" spc="-89" strike="noStrike">
                <a:solidFill>
                  <a:srgbClr val="000000"/>
                </a:solidFill>
                <a:latin typeface="Source Serif Pro"/>
                <a:ea typeface="Source Serif Pro"/>
              </a:rPr>
              <a:t>Pruned VGG-16 Model</a:t>
            </a:r>
            <a:endParaRPr b="0" lang="en-IN" sz="4340" spc="-1" strike="noStrike">
              <a:latin typeface="Arial"/>
            </a:endParaRPr>
          </a:p>
        </p:txBody>
      </p:sp>
      <p:sp>
        <p:nvSpPr>
          <p:cNvPr id="83" name="Text 2"/>
          <p:cNvSpPr/>
          <p:nvPr/>
        </p:nvSpPr>
        <p:spPr>
          <a:xfrm>
            <a:off x="1292040" y="1895400"/>
            <a:ext cx="5736600" cy="374040"/>
          </a:xfrm>
          <a:prstGeom prst="rect">
            <a:avLst/>
          </a:prstGeom>
          <a:noFill/>
          <a:ln w="0">
            <a:noFill/>
          </a:ln>
        </p:spPr>
        <p:style>
          <a:lnRef idx="0"/>
          <a:fillRef idx="0"/>
          <a:effectRef idx="0"/>
          <a:fontRef idx="minor"/>
        </p:style>
        <p:txBody>
          <a:bodyPr wrap="none" lIns="90000" rIns="90000" tIns="45000" bIns="45000" anchor="t">
            <a:noAutofit/>
          </a:bodyPr>
          <a:p>
            <a:pPr>
              <a:lnSpc>
                <a:spcPts val="2951"/>
              </a:lnSpc>
              <a:buNone/>
              <a:tabLst>
                <a:tab algn="l" pos="0"/>
              </a:tabLst>
            </a:pPr>
            <a:r>
              <a:rPr b="0" lang="en-US" sz="1850" spc="-38" strike="noStrike">
                <a:solidFill>
                  <a:srgbClr val="272525"/>
                </a:solidFill>
                <a:latin typeface="Source Sans Pro"/>
                <a:ea typeface="Source Sans Pro"/>
              </a:rPr>
              <a:t>VGG-16  Model  for  Feature  Extraction</a:t>
            </a:r>
            <a:endParaRPr b="0" lang="en-IN" sz="1850" spc="-1" strike="noStrike">
              <a:latin typeface="Arial"/>
            </a:endParaRPr>
          </a:p>
        </p:txBody>
      </p:sp>
      <p:pic>
        <p:nvPicPr>
          <p:cNvPr id="84" name="Image 1" descr="preencoded.png"/>
          <p:cNvPicPr/>
          <p:nvPr/>
        </p:nvPicPr>
        <p:blipFill>
          <a:blip r:embed="rId2"/>
          <a:stretch/>
        </p:blipFill>
        <p:spPr>
          <a:xfrm>
            <a:off x="1292040" y="2533680"/>
            <a:ext cx="4108320" cy="4787640"/>
          </a:xfrm>
          <a:prstGeom prst="rect">
            <a:avLst/>
          </a:prstGeom>
          <a:ln w="0">
            <a:noFill/>
          </a:ln>
        </p:spPr>
      </p:pic>
      <p:sp>
        <p:nvSpPr>
          <p:cNvPr id="85" name="Text 3"/>
          <p:cNvSpPr/>
          <p:nvPr/>
        </p:nvSpPr>
        <p:spPr>
          <a:xfrm>
            <a:off x="7608600" y="1895400"/>
            <a:ext cx="5736600" cy="374040"/>
          </a:xfrm>
          <a:prstGeom prst="rect">
            <a:avLst/>
          </a:prstGeom>
          <a:noFill/>
          <a:ln w="0">
            <a:noFill/>
          </a:ln>
        </p:spPr>
        <p:style>
          <a:lnRef idx="0"/>
          <a:fillRef idx="0"/>
          <a:effectRef idx="0"/>
          <a:fontRef idx="minor"/>
        </p:style>
        <p:txBody>
          <a:bodyPr wrap="none" lIns="90000" rIns="90000" tIns="45000" bIns="45000" anchor="t">
            <a:noAutofit/>
          </a:bodyPr>
          <a:p>
            <a:pPr>
              <a:lnSpc>
                <a:spcPts val="2951"/>
              </a:lnSpc>
              <a:buNone/>
              <a:tabLst>
                <a:tab algn="l" pos="0"/>
              </a:tabLst>
            </a:pPr>
            <a:r>
              <a:rPr b="0" lang="en-US" sz="1850" spc="-38" strike="noStrike">
                <a:solidFill>
                  <a:srgbClr val="272525"/>
                </a:solidFill>
                <a:latin typeface="Source Sans Pro"/>
                <a:ea typeface="Source Sans Pro"/>
              </a:rPr>
              <a:t>Complete  VGG-16  Model</a:t>
            </a:r>
            <a:endParaRPr b="0" lang="en-IN" sz="1850" spc="-1" strike="noStrike">
              <a:latin typeface="Arial"/>
            </a:endParaRPr>
          </a:p>
        </p:txBody>
      </p:sp>
      <p:pic>
        <p:nvPicPr>
          <p:cNvPr id="86" name="Image 2" descr="preencoded.png"/>
          <p:cNvPicPr/>
          <p:nvPr/>
        </p:nvPicPr>
        <p:blipFill>
          <a:blip r:embed="rId3"/>
          <a:stretch/>
        </p:blipFill>
        <p:spPr>
          <a:xfrm>
            <a:off x="7608600" y="2533680"/>
            <a:ext cx="3943800" cy="478764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7" name="Image 0" descr="preencoded.png"/>
          <p:cNvPicPr/>
          <p:nvPr/>
        </p:nvPicPr>
        <p:blipFill>
          <a:blip r:embed="rId1"/>
          <a:stretch/>
        </p:blipFill>
        <p:spPr>
          <a:xfrm>
            <a:off x="0" y="0"/>
            <a:ext cx="14629680" cy="8228880"/>
          </a:xfrm>
          <a:prstGeom prst="rect">
            <a:avLst/>
          </a:prstGeom>
          <a:ln w="0">
            <a:noFill/>
          </a:ln>
        </p:spPr>
      </p:pic>
      <p:pic>
        <p:nvPicPr>
          <p:cNvPr id="88" name="Image 1" descr="preencoded.png"/>
          <p:cNvPicPr/>
          <p:nvPr/>
        </p:nvPicPr>
        <p:blipFill>
          <a:blip r:embed="rId2"/>
          <a:stretch/>
        </p:blipFill>
        <p:spPr>
          <a:xfrm>
            <a:off x="0" y="0"/>
            <a:ext cx="14629680" cy="3085560"/>
          </a:xfrm>
          <a:prstGeom prst="rect">
            <a:avLst/>
          </a:prstGeom>
          <a:ln w="0">
            <a:noFill/>
          </a:ln>
        </p:spPr>
      </p:pic>
      <p:sp>
        <p:nvSpPr>
          <p:cNvPr id="89" name="Text 1"/>
          <p:cNvSpPr/>
          <p:nvPr/>
        </p:nvSpPr>
        <p:spPr>
          <a:xfrm>
            <a:off x="968760" y="3791160"/>
            <a:ext cx="7237080" cy="725400"/>
          </a:xfrm>
          <a:prstGeom prst="rect">
            <a:avLst/>
          </a:prstGeom>
          <a:noFill/>
          <a:ln w="0">
            <a:noFill/>
          </a:ln>
        </p:spPr>
        <p:style>
          <a:lnRef idx="0"/>
          <a:fillRef idx="0"/>
          <a:effectRef idx="0"/>
          <a:fontRef idx="minor"/>
        </p:style>
        <p:txBody>
          <a:bodyPr wrap="none" lIns="90000" rIns="90000" tIns="45000" bIns="45000" anchor="t">
            <a:noAutofit/>
          </a:bodyPr>
          <a:p>
            <a:pPr>
              <a:lnSpc>
                <a:spcPts val="5717"/>
              </a:lnSpc>
              <a:buNone/>
              <a:tabLst>
                <a:tab algn="l" pos="0"/>
              </a:tabLst>
            </a:pPr>
            <a:r>
              <a:rPr b="1" lang="en-US" sz="4580" spc="-92" strike="noStrike">
                <a:solidFill>
                  <a:srgbClr val="000000"/>
                </a:solidFill>
                <a:latin typeface="Source Serif Pro"/>
                <a:ea typeface="Source Serif Pro"/>
              </a:rPr>
              <a:t>Feature Extraction of Images</a:t>
            </a:r>
            <a:endParaRPr b="0" lang="en-IN" sz="4580" spc="-1" strike="noStrike">
              <a:latin typeface="Arial"/>
            </a:endParaRPr>
          </a:p>
        </p:txBody>
      </p:sp>
      <p:sp>
        <p:nvSpPr>
          <p:cNvPr id="90" name="Text 2"/>
          <p:cNvSpPr/>
          <p:nvPr/>
        </p:nvSpPr>
        <p:spPr>
          <a:xfrm>
            <a:off x="1363680" y="4887360"/>
            <a:ext cx="12297240" cy="394200"/>
          </a:xfrm>
          <a:prstGeom prst="rect">
            <a:avLst/>
          </a:prstGeom>
          <a:noFill/>
          <a:ln w="0">
            <a:noFill/>
          </a:ln>
        </p:spPr>
        <p:style>
          <a:lnRef idx="0"/>
          <a:fillRef idx="0"/>
          <a:effectRef idx="0"/>
          <a:fontRef idx="minor"/>
        </p:style>
        <p:txBody>
          <a:bodyPr wrap="none" lIns="90000" rIns="90000" tIns="45000" bIns="45000" anchor="t">
            <a:noAutofit/>
          </a:bodyPr>
          <a:p>
            <a:pPr>
              <a:lnSpc>
                <a:spcPts val="3110"/>
              </a:lnSpc>
              <a:buNone/>
              <a:tabLst>
                <a:tab algn="l" pos="0"/>
              </a:tabLst>
            </a:pPr>
            <a:r>
              <a:rPr b="1" lang="en-US" sz="1940" spc="-41" strike="noStrike">
                <a:solidFill>
                  <a:srgbClr val="272525"/>
                </a:solidFill>
                <a:latin typeface="Source Sans Pro"/>
                <a:ea typeface="Source Sans Pro"/>
              </a:rPr>
              <a:t>Loading Images:</a:t>
            </a:r>
            <a:r>
              <a:rPr b="0" lang="en-US" sz="1940" spc="-41" strike="noStrike">
                <a:solidFill>
                  <a:srgbClr val="272525"/>
                </a:solidFill>
                <a:latin typeface="Source Sans Pro"/>
                <a:ea typeface="Source Sans Pro"/>
              </a:rPr>
              <a:t> Resize images to 224x224 pixels (standard input size for VGG16).</a:t>
            </a:r>
            <a:endParaRPr b="0" lang="en-IN" sz="1940" spc="-1" strike="noStrike">
              <a:latin typeface="Arial"/>
            </a:endParaRPr>
          </a:p>
        </p:txBody>
      </p:sp>
      <p:sp>
        <p:nvSpPr>
          <p:cNvPr id="91" name="Text 3"/>
          <p:cNvSpPr/>
          <p:nvPr/>
        </p:nvSpPr>
        <p:spPr>
          <a:xfrm>
            <a:off x="1363680" y="5369040"/>
            <a:ext cx="12297240" cy="797040"/>
          </a:xfrm>
          <a:prstGeom prst="rect">
            <a:avLst/>
          </a:prstGeom>
          <a:noFill/>
          <a:ln w="0">
            <a:noFill/>
          </a:ln>
        </p:spPr>
        <p:style>
          <a:lnRef idx="0"/>
          <a:fillRef idx="0"/>
          <a:effectRef idx="0"/>
          <a:fontRef idx="minor"/>
        </p:style>
        <p:txBody>
          <a:bodyPr lIns="90000" rIns="90000" tIns="45000" bIns="45000" anchor="t">
            <a:noAutofit/>
          </a:bodyPr>
          <a:p>
            <a:pPr>
              <a:lnSpc>
                <a:spcPts val="3110"/>
              </a:lnSpc>
              <a:buNone/>
              <a:tabLst>
                <a:tab algn="l" pos="0"/>
              </a:tabLst>
            </a:pPr>
            <a:r>
              <a:rPr b="1" lang="en-US" sz="1940" spc="-41" strike="noStrike">
                <a:solidFill>
                  <a:srgbClr val="272525"/>
                </a:solidFill>
                <a:latin typeface="Source Sans Pro"/>
                <a:ea typeface="Source Sans Pro"/>
              </a:rPr>
              <a:t>Preprocessing:</a:t>
            </a:r>
            <a:r>
              <a:rPr b="0" lang="en-US" sz="1940" spc="-41" strike="noStrike">
                <a:solidFill>
                  <a:srgbClr val="272525"/>
                </a:solidFill>
                <a:latin typeface="Source Sans Pro"/>
                <a:ea typeface="Source Sans Pro"/>
              </a:rPr>
              <a:t> Convert images to NumPy arrays, reshape, and scale pixel values using </a:t>
            </a:r>
            <a:r>
              <a:rPr b="0" lang="en-US" sz="1940" spc="-41" strike="noStrike">
                <a:solidFill>
                  <a:srgbClr val="272525"/>
                </a:solidFill>
                <a:highlight>
                  <a:srgbClr val="f0d4f7"/>
                </a:highlight>
                <a:latin typeface="Consolas"/>
                <a:ea typeface="Consolas"/>
              </a:rPr>
              <a:t>preprocess_input()</a:t>
            </a:r>
            <a:r>
              <a:rPr b="0" lang="en-US" sz="1940" spc="-41" strike="noStrike">
                <a:solidFill>
                  <a:srgbClr val="272525"/>
                </a:solidFill>
                <a:latin typeface="Source Sans Pro"/>
                <a:ea typeface="Source Sans Pro"/>
              </a:rPr>
              <a:t> to match VGG16's input requirements.</a:t>
            </a:r>
            <a:endParaRPr b="0" lang="en-IN" sz="1940" spc="-1" strike="noStrike">
              <a:latin typeface="Arial"/>
            </a:endParaRPr>
          </a:p>
        </p:txBody>
      </p:sp>
      <p:sp>
        <p:nvSpPr>
          <p:cNvPr id="92" name="Text 4"/>
          <p:cNvSpPr/>
          <p:nvPr/>
        </p:nvSpPr>
        <p:spPr>
          <a:xfrm>
            <a:off x="1363680" y="6252840"/>
            <a:ext cx="12297240" cy="789480"/>
          </a:xfrm>
          <a:prstGeom prst="rect">
            <a:avLst/>
          </a:prstGeom>
          <a:noFill/>
          <a:ln w="0">
            <a:noFill/>
          </a:ln>
        </p:spPr>
        <p:style>
          <a:lnRef idx="0"/>
          <a:fillRef idx="0"/>
          <a:effectRef idx="0"/>
          <a:fontRef idx="minor"/>
        </p:style>
        <p:txBody>
          <a:bodyPr lIns="90000" rIns="90000" tIns="45000" bIns="45000" anchor="t">
            <a:noAutofit/>
          </a:bodyPr>
          <a:p>
            <a:pPr>
              <a:lnSpc>
                <a:spcPts val="3110"/>
              </a:lnSpc>
              <a:buNone/>
              <a:tabLst>
                <a:tab algn="l" pos="0"/>
              </a:tabLst>
            </a:pPr>
            <a:r>
              <a:rPr b="1" lang="en-US" sz="1940" spc="-41" strike="noStrike">
                <a:solidFill>
                  <a:srgbClr val="272525"/>
                </a:solidFill>
                <a:latin typeface="Source Sans Pro"/>
                <a:ea typeface="Source Sans Pro"/>
              </a:rPr>
              <a:t>Feature Extraction:</a:t>
            </a:r>
            <a:r>
              <a:rPr b="0" lang="en-US" sz="1940" spc="-41" strike="noStrike">
                <a:solidFill>
                  <a:srgbClr val="272525"/>
                </a:solidFill>
                <a:latin typeface="Source Sans Pro"/>
                <a:ea typeface="Source Sans Pro"/>
              </a:rPr>
              <a:t> Pass preprocessed images through VGG16 to extract features from the penultimate layer (bottleneck features).</a:t>
            </a:r>
            <a:endParaRPr b="0" lang="en-IN" sz="1940" spc="-1" strike="noStrike">
              <a:latin typeface="Arial"/>
            </a:endParaRPr>
          </a:p>
        </p:txBody>
      </p:sp>
      <p:sp>
        <p:nvSpPr>
          <p:cNvPr id="93" name="Text 5"/>
          <p:cNvSpPr/>
          <p:nvPr/>
        </p:nvSpPr>
        <p:spPr>
          <a:xfrm>
            <a:off x="1363680" y="7129440"/>
            <a:ext cx="12855960" cy="970200"/>
          </a:xfrm>
          <a:prstGeom prst="rect">
            <a:avLst/>
          </a:prstGeom>
          <a:noFill/>
          <a:ln w="0">
            <a:noFill/>
          </a:ln>
        </p:spPr>
        <p:style>
          <a:lnRef idx="0"/>
          <a:fillRef idx="0"/>
          <a:effectRef idx="0"/>
          <a:fontRef idx="minor"/>
        </p:style>
        <p:txBody>
          <a:bodyPr wrap="none" lIns="90000" rIns="90000" tIns="45000" bIns="45000" anchor="t">
            <a:noAutofit/>
          </a:bodyPr>
          <a:p>
            <a:pPr>
              <a:lnSpc>
                <a:spcPts val="3110"/>
              </a:lnSpc>
              <a:buNone/>
              <a:tabLst>
                <a:tab algn="l" pos="0"/>
              </a:tabLst>
            </a:pPr>
            <a:r>
              <a:rPr b="1" lang="en-US" sz="1940" spc="-41" strike="noStrike">
                <a:solidFill>
                  <a:srgbClr val="272525"/>
                </a:solidFill>
                <a:latin typeface="Source Sans Pro"/>
                <a:ea typeface="Source Sans Pro"/>
              </a:rPr>
              <a:t>Storing Features:</a:t>
            </a:r>
            <a:r>
              <a:rPr b="0" lang="en-US" sz="1940" spc="-41" strike="noStrike">
                <a:solidFill>
                  <a:srgbClr val="272525"/>
                </a:solidFill>
                <a:latin typeface="Source Sans Pro"/>
                <a:ea typeface="Source Sans Pro"/>
              </a:rPr>
              <a:t> Save extracted features in a dictionary with the image ID as the key and the feature </a:t>
            </a:r>
            <a:endParaRPr b="0" lang="en-IN" sz="1940" spc="-1" strike="noStrike">
              <a:latin typeface="Arial"/>
            </a:endParaRPr>
          </a:p>
          <a:p>
            <a:pPr>
              <a:lnSpc>
                <a:spcPts val="3110"/>
              </a:lnSpc>
              <a:buNone/>
              <a:tabLst>
                <a:tab algn="l" pos="0"/>
              </a:tabLst>
            </a:pPr>
            <a:r>
              <a:rPr b="0" lang="en-US" sz="1940" spc="-41" strike="noStrike">
                <a:solidFill>
                  <a:srgbClr val="272525"/>
                </a:solidFill>
                <a:latin typeface="Source Sans Pro"/>
                <a:ea typeface="Source Sans Pro"/>
              </a:rPr>
              <a:t>vector as the value.</a:t>
            </a:r>
            <a:endParaRPr b="0" lang="en-IN" sz="194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4" name="Image 0" descr="preencoded.png"/>
          <p:cNvPicPr/>
          <p:nvPr/>
        </p:nvPicPr>
        <p:blipFill>
          <a:blip r:embed="rId1"/>
          <a:stretch/>
        </p:blipFill>
        <p:spPr>
          <a:xfrm>
            <a:off x="0" y="0"/>
            <a:ext cx="14629680" cy="8228880"/>
          </a:xfrm>
          <a:prstGeom prst="rect">
            <a:avLst/>
          </a:prstGeom>
          <a:ln w="0">
            <a:noFill/>
          </a:ln>
        </p:spPr>
      </p:pic>
      <p:sp>
        <p:nvSpPr>
          <p:cNvPr id="95" name="Text 1"/>
          <p:cNvSpPr/>
          <p:nvPr/>
        </p:nvSpPr>
        <p:spPr>
          <a:xfrm>
            <a:off x="968760" y="892800"/>
            <a:ext cx="8531640" cy="725400"/>
          </a:xfrm>
          <a:prstGeom prst="rect">
            <a:avLst/>
          </a:prstGeom>
          <a:noFill/>
          <a:ln w="0">
            <a:noFill/>
          </a:ln>
        </p:spPr>
        <p:style>
          <a:lnRef idx="0"/>
          <a:fillRef idx="0"/>
          <a:effectRef idx="0"/>
          <a:fontRef idx="minor"/>
        </p:style>
        <p:txBody>
          <a:bodyPr wrap="none" lIns="90000" rIns="90000" tIns="45000" bIns="45000" anchor="t">
            <a:noAutofit/>
          </a:bodyPr>
          <a:p>
            <a:pPr>
              <a:lnSpc>
                <a:spcPts val="5717"/>
              </a:lnSpc>
              <a:buNone/>
              <a:tabLst>
                <a:tab algn="l" pos="0"/>
              </a:tabLst>
            </a:pPr>
            <a:r>
              <a:rPr b="1" lang="en-US" sz="4580" spc="-92" strike="noStrike">
                <a:solidFill>
                  <a:srgbClr val="000000"/>
                </a:solidFill>
                <a:latin typeface="Source Serif Pro"/>
                <a:ea typeface="Source Serif Pro"/>
              </a:rPr>
              <a:t>Data Preprocessing of the Caption</a:t>
            </a:r>
            <a:endParaRPr b="0" lang="en-IN" sz="4580" spc="-1" strike="noStrike">
              <a:latin typeface="Arial"/>
            </a:endParaRPr>
          </a:p>
        </p:txBody>
      </p:sp>
      <p:sp>
        <p:nvSpPr>
          <p:cNvPr id="96" name="Text 2"/>
          <p:cNvSpPr/>
          <p:nvPr/>
        </p:nvSpPr>
        <p:spPr>
          <a:xfrm>
            <a:off x="1363680" y="2112480"/>
            <a:ext cx="12297240" cy="39420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110"/>
              </a:lnSpc>
              <a:buClr>
                <a:srgbClr val="272525"/>
              </a:buClr>
              <a:buFont typeface="Symbol"/>
              <a:buChar char=""/>
            </a:pPr>
            <a:r>
              <a:rPr b="1" lang="en-US" sz="1940" spc="-41" strike="noStrike">
                <a:solidFill>
                  <a:srgbClr val="272525"/>
                </a:solidFill>
                <a:latin typeface="Source Sans Pro"/>
                <a:ea typeface="Source Sans Pro"/>
              </a:rPr>
              <a:t>Loading Captions:</a:t>
            </a:r>
            <a:endParaRPr b="0" lang="en-IN" sz="1940" spc="-1" strike="noStrike">
              <a:latin typeface="Arial"/>
            </a:endParaRPr>
          </a:p>
        </p:txBody>
      </p:sp>
      <p:sp>
        <p:nvSpPr>
          <p:cNvPr id="97" name="Text 3"/>
          <p:cNvSpPr/>
          <p:nvPr/>
        </p:nvSpPr>
        <p:spPr>
          <a:xfrm>
            <a:off x="1758600" y="2594160"/>
            <a:ext cx="11902320" cy="39420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3110"/>
              </a:lnSpc>
              <a:buClr>
                <a:srgbClr val="272525"/>
              </a:buClr>
              <a:buFont typeface="Symbol"/>
              <a:buChar char=""/>
            </a:pPr>
            <a:r>
              <a:rPr b="0" lang="en-US" sz="1940" spc="-41" strike="noStrike">
                <a:solidFill>
                  <a:srgbClr val="272525"/>
                </a:solidFill>
                <a:latin typeface="Source Sans Pro"/>
                <a:ea typeface="Source Sans Pro"/>
              </a:rPr>
              <a:t>Read captions from a text file.</a:t>
            </a:r>
            <a:endParaRPr b="0" lang="en-IN" sz="1940" spc="-1" strike="noStrike">
              <a:latin typeface="Arial"/>
            </a:endParaRPr>
          </a:p>
        </p:txBody>
      </p:sp>
      <p:sp>
        <p:nvSpPr>
          <p:cNvPr id="98" name="Text 4"/>
          <p:cNvSpPr/>
          <p:nvPr/>
        </p:nvSpPr>
        <p:spPr>
          <a:xfrm>
            <a:off x="1758600" y="3075480"/>
            <a:ext cx="11902320" cy="39420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3110"/>
              </a:lnSpc>
              <a:buClr>
                <a:srgbClr val="272525"/>
              </a:buClr>
              <a:buFont typeface="Symbol"/>
              <a:buChar char=""/>
            </a:pPr>
            <a:r>
              <a:rPr b="0" lang="en-US" sz="1940" spc="-41" strike="noStrike">
                <a:solidFill>
                  <a:srgbClr val="272525"/>
                </a:solidFill>
                <a:latin typeface="Source Sans Pro"/>
                <a:ea typeface="Source Sans Pro"/>
              </a:rPr>
              <a:t>Separate image IDs from their captions.</a:t>
            </a:r>
            <a:endParaRPr b="0" lang="en-IN" sz="1940" spc="-1" strike="noStrike">
              <a:latin typeface="Arial"/>
            </a:endParaRPr>
          </a:p>
        </p:txBody>
      </p:sp>
      <p:sp>
        <p:nvSpPr>
          <p:cNvPr id="99" name="Text 5"/>
          <p:cNvSpPr/>
          <p:nvPr/>
        </p:nvSpPr>
        <p:spPr>
          <a:xfrm>
            <a:off x="1363680" y="3556800"/>
            <a:ext cx="12297240" cy="39420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110"/>
              </a:lnSpc>
              <a:buClr>
                <a:srgbClr val="272525"/>
              </a:buClr>
              <a:buFont typeface="Symbol"/>
              <a:buChar char=""/>
            </a:pPr>
            <a:r>
              <a:rPr b="1" lang="en-US" sz="1940" spc="-41" strike="noStrike">
                <a:solidFill>
                  <a:srgbClr val="272525"/>
                </a:solidFill>
                <a:latin typeface="Source Sans Pro"/>
                <a:ea typeface="Source Sans Pro"/>
              </a:rPr>
              <a:t>Creating a Mapping:</a:t>
            </a:r>
            <a:endParaRPr b="0" lang="en-IN" sz="1940" spc="-1" strike="noStrike">
              <a:latin typeface="Arial"/>
            </a:endParaRPr>
          </a:p>
        </p:txBody>
      </p:sp>
      <p:sp>
        <p:nvSpPr>
          <p:cNvPr id="100" name="Text 6"/>
          <p:cNvSpPr/>
          <p:nvPr/>
        </p:nvSpPr>
        <p:spPr>
          <a:xfrm>
            <a:off x="1758600" y="4038120"/>
            <a:ext cx="11902320" cy="39420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3110"/>
              </a:lnSpc>
              <a:buClr>
                <a:srgbClr val="272525"/>
              </a:buClr>
              <a:buFont typeface="Symbol"/>
              <a:buChar char=""/>
            </a:pPr>
            <a:r>
              <a:rPr b="0" lang="en-US" sz="1940" spc="-41" strike="noStrike">
                <a:solidFill>
                  <a:srgbClr val="272525"/>
                </a:solidFill>
                <a:latin typeface="Source Sans Pro"/>
                <a:ea typeface="Source Sans Pro"/>
              </a:rPr>
              <a:t>Map each image ID to its corresponding captions.</a:t>
            </a:r>
            <a:endParaRPr b="0" lang="en-IN" sz="1940" spc="-1" strike="noStrike">
              <a:latin typeface="Arial"/>
            </a:endParaRPr>
          </a:p>
        </p:txBody>
      </p:sp>
      <p:sp>
        <p:nvSpPr>
          <p:cNvPr id="101" name="Text 7"/>
          <p:cNvSpPr/>
          <p:nvPr/>
        </p:nvSpPr>
        <p:spPr>
          <a:xfrm>
            <a:off x="1758600" y="4519440"/>
            <a:ext cx="11902320" cy="39420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3110"/>
              </a:lnSpc>
              <a:buClr>
                <a:srgbClr val="272525"/>
              </a:buClr>
              <a:buFont typeface="Symbol"/>
              <a:buChar char=""/>
            </a:pPr>
            <a:r>
              <a:rPr b="0" lang="en-US" sz="1940" spc="-41" strike="noStrike">
                <a:solidFill>
                  <a:srgbClr val="272525"/>
                </a:solidFill>
                <a:latin typeface="Source Sans Pro"/>
                <a:ea typeface="Source Sans Pro"/>
              </a:rPr>
              <a:t>Standardize image IDs by removing file extensions.</a:t>
            </a:r>
            <a:endParaRPr b="0" lang="en-IN" sz="1940" spc="-1" strike="noStrike">
              <a:latin typeface="Arial"/>
            </a:endParaRPr>
          </a:p>
        </p:txBody>
      </p:sp>
      <p:sp>
        <p:nvSpPr>
          <p:cNvPr id="102" name="Text 8"/>
          <p:cNvSpPr/>
          <p:nvPr/>
        </p:nvSpPr>
        <p:spPr>
          <a:xfrm>
            <a:off x="1363680" y="5000760"/>
            <a:ext cx="12297240" cy="39420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110"/>
              </a:lnSpc>
              <a:buClr>
                <a:srgbClr val="272525"/>
              </a:buClr>
              <a:buFont typeface="Symbol"/>
              <a:buChar char=""/>
            </a:pPr>
            <a:r>
              <a:rPr b="1" lang="en-US" sz="1940" spc="-41" strike="noStrike">
                <a:solidFill>
                  <a:srgbClr val="272525"/>
                </a:solidFill>
                <a:latin typeface="Source Sans Pro"/>
                <a:ea typeface="Source Sans Pro"/>
              </a:rPr>
              <a:t>Text Cleaning:</a:t>
            </a:r>
            <a:endParaRPr b="0" lang="en-IN" sz="1940" spc="-1" strike="noStrike">
              <a:latin typeface="Arial"/>
            </a:endParaRPr>
          </a:p>
        </p:txBody>
      </p:sp>
      <p:sp>
        <p:nvSpPr>
          <p:cNvPr id="103" name="Text 9"/>
          <p:cNvSpPr/>
          <p:nvPr/>
        </p:nvSpPr>
        <p:spPr>
          <a:xfrm>
            <a:off x="1758600" y="5482080"/>
            <a:ext cx="11902320" cy="394200"/>
          </a:xfrm>
          <a:prstGeom prst="rect">
            <a:avLst/>
          </a:prstGeom>
          <a:noFill/>
          <a:ln w="0">
            <a:noFill/>
          </a:ln>
        </p:spPr>
        <p:style>
          <a:lnRef idx="0"/>
          <a:fillRef idx="0"/>
          <a:effectRef idx="0"/>
          <a:fontRef idx="minor"/>
        </p:style>
        <p:txBody>
          <a:bodyPr wrap="none" lIns="90000" rIns="90000" tIns="45000" bIns="45000" anchor="t">
            <a:noAutofit/>
          </a:bodyPr>
          <a:p>
            <a:pPr>
              <a:lnSpc>
                <a:spcPts val="3110"/>
              </a:lnSpc>
              <a:buNone/>
            </a:pPr>
            <a:r>
              <a:rPr b="0" lang="en-US" sz="1940" spc="-41" strike="noStrike">
                <a:solidFill>
                  <a:srgbClr val="272525"/>
                </a:solidFill>
                <a:latin typeface="Source Sans Pro"/>
                <a:ea typeface="Source Sans Pro"/>
              </a:rPr>
              <a:t>Convert captions to lowercase, remove digits, punctuation, special characters, eliminate extra spaces.</a:t>
            </a:r>
            <a:endParaRPr b="0" lang="en-IN" sz="1940" spc="-1" strike="noStrike">
              <a:latin typeface="Arial"/>
            </a:endParaRPr>
          </a:p>
        </p:txBody>
      </p:sp>
      <p:sp>
        <p:nvSpPr>
          <p:cNvPr id="104" name="Text 10"/>
          <p:cNvSpPr/>
          <p:nvPr/>
        </p:nvSpPr>
        <p:spPr>
          <a:xfrm>
            <a:off x="1758600" y="5963760"/>
            <a:ext cx="11902320" cy="402120"/>
          </a:xfrm>
          <a:prstGeom prst="rect">
            <a:avLst/>
          </a:prstGeom>
          <a:noFill/>
          <a:ln w="0">
            <a:noFill/>
          </a:ln>
        </p:spPr>
        <p:style>
          <a:lnRef idx="0"/>
          <a:fillRef idx="0"/>
          <a:effectRef idx="0"/>
          <a:fontRef idx="minor"/>
        </p:style>
        <p:txBody>
          <a:bodyPr wrap="none" lIns="90000" rIns="90000" tIns="45000" bIns="45000" anchor="t">
            <a:noAutofit/>
          </a:bodyPr>
          <a:p>
            <a:pPr>
              <a:lnSpc>
                <a:spcPts val="3110"/>
              </a:lnSpc>
              <a:buNone/>
              <a:tabLst>
                <a:tab algn="l" pos="0"/>
              </a:tabLst>
            </a:pPr>
            <a:r>
              <a:rPr b="0" lang="en-US" sz="1940" spc="-41" strike="noStrike">
                <a:solidFill>
                  <a:srgbClr val="272525"/>
                </a:solidFill>
                <a:latin typeface="Source Sans Pro"/>
                <a:ea typeface="Source Sans Pro"/>
              </a:rPr>
              <a:t>Add </a:t>
            </a:r>
            <a:r>
              <a:rPr b="0" lang="en-US" sz="1940" spc="-41" strike="noStrike">
                <a:solidFill>
                  <a:srgbClr val="272525"/>
                </a:solidFill>
                <a:highlight>
                  <a:srgbClr val="f0d4f7"/>
                </a:highlight>
                <a:latin typeface="Consolas"/>
                <a:ea typeface="Consolas"/>
              </a:rPr>
              <a:t>startseq</a:t>
            </a:r>
            <a:r>
              <a:rPr b="0" lang="en-US" sz="1940" spc="-41" strike="noStrike">
                <a:solidFill>
                  <a:srgbClr val="272525"/>
                </a:solidFill>
                <a:latin typeface="Source Sans Pro"/>
                <a:ea typeface="Source Sans Pro"/>
              </a:rPr>
              <a:t> and </a:t>
            </a:r>
            <a:r>
              <a:rPr b="0" lang="en-US" sz="1940" spc="-41" strike="noStrike">
                <a:solidFill>
                  <a:srgbClr val="272525"/>
                </a:solidFill>
                <a:highlight>
                  <a:srgbClr val="f0d4f7"/>
                </a:highlight>
                <a:latin typeface="Consolas"/>
                <a:ea typeface="Consolas"/>
              </a:rPr>
              <a:t>endseq</a:t>
            </a:r>
            <a:r>
              <a:rPr b="0" lang="en-US" sz="1940" spc="-41" strike="noStrike">
                <a:solidFill>
                  <a:srgbClr val="272525"/>
                </a:solidFill>
                <a:latin typeface="Source Sans Pro"/>
                <a:ea typeface="Source Sans Pro"/>
              </a:rPr>
              <a:t> tokens to each caption.</a:t>
            </a:r>
            <a:endParaRPr b="0" lang="en-IN" sz="1940" spc="-1" strike="noStrike">
              <a:latin typeface="Arial"/>
            </a:endParaRPr>
          </a:p>
        </p:txBody>
      </p:sp>
      <p:sp>
        <p:nvSpPr>
          <p:cNvPr id="105" name="Text 11"/>
          <p:cNvSpPr/>
          <p:nvPr/>
        </p:nvSpPr>
        <p:spPr>
          <a:xfrm>
            <a:off x="1363680" y="6452640"/>
            <a:ext cx="12297240" cy="39420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110"/>
              </a:lnSpc>
              <a:buClr>
                <a:srgbClr val="272525"/>
              </a:buClr>
              <a:buFont typeface="Symbol"/>
              <a:buChar char=""/>
            </a:pPr>
            <a:r>
              <a:rPr b="1" lang="en-US" sz="1940" spc="-41" strike="noStrike">
                <a:solidFill>
                  <a:srgbClr val="272525"/>
                </a:solidFill>
                <a:latin typeface="Source Sans Pro"/>
                <a:ea typeface="Source Sans Pro"/>
              </a:rPr>
              <a:t>Storing all the Captions:</a:t>
            </a:r>
            <a:endParaRPr b="0" lang="en-IN" sz="1940" spc="-1" strike="noStrike">
              <a:latin typeface="Arial"/>
            </a:endParaRPr>
          </a:p>
        </p:txBody>
      </p:sp>
      <p:sp>
        <p:nvSpPr>
          <p:cNvPr id="106" name="Text 12"/>
          <p:cNvSpPr/>
          <p:nvPr/>
        </p:nvSpPr>
        <p:spPr>
          <a:xfrm>
            <a:off x="1758600" y="6933960"/>
            <a:ext cx="11902320" cy="402120"/>
          </a:xfrm>
          <a:prstGeom prst="rect">
            <a:avLst/>
          </a:prstGeom>
          <a:noFill/>
          <a:ln w="0">
            <a:noFill/>
          </a:ln>
        </p:spPr>
        <p:style>
          <a:lnRef idx="0"/>
          <a:fillRef idx="0"/>
          <a:effectRef idx="0"/>
          <a:fontRef idx="minor"/>
        </p:style>
        <p:txBody>
          <a:bodyPr wrap="none" lIns="90000" rIns="90000" tIns="45000" bIns="45000" anchor="t">
            <a:noAutofit/>
          </a:bodyPr>
          <a:p>
            <a:pPr>
              <a:lnSpc>
                <a:spcPts val="3110"/>
              </a:lnSpc>
              <a:buNone/>
              <a:tabLst>
                <a:tab algn="l" pos="0"/>
              </a:tabLst>
            </a:pPr>
            <a:r>
              <a:rPr b="0" lang="en-US" sz="1940" spc="-41" strike="noStrike">
                <a:solidFill>
                  <a:srgbClr val="272525"/>
                </a:solidFill>
                <a:latin typeface="Source Sans Pro"/>
                <a:ea typeface="Source Sans Pro"/>
              </a:rPr>
              <a:t>Stored all the caption in a list in </a:t>
            </a:r>
            <a:r>
              <a:rPr b="0" lang="en-US" sz="1940" spc="-41" strike="noStrike">
                <a:solidFill>
                  <a:srgbClr val="272525"/>
                </a:solidFill>
                <a:highlight>
                  <a:srgbClr val="f0d4f7"/>
                </a:highlight>
                <a:latin typeface="Consolas"/>
                <a:ea typeface="Consolas"/>
              </a:rPr>
              <a:t>all_captions</a:t>
            </a:r>
            <a:endParaRPr b="0" lang="en-IN" sz="194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7" name="Image 0" descr="preencoded.png"/>
          <p:cNvPicPr/>
          <p:nvPr/>
        </p:nvPicPr>
        <p:blipFill>
          <a:blip r:embed="rId1"/>
          <a:stretch/>
        </p:blipFill>
        <p:spPr>
          <a:xfrm>
            <a:off x="0" y="0"/>
            <a:ext cx="14629680" cy="8228880"/>
          </a:xfrm>
          <a:prstGeom prst="rect">
            <a:avLst/>
          </a:prstGeom>
          <a:ln w="0">
            <a:noFill/>
          </a:ln>
        </p:spPr>
      </p:pic>
      <p:sp>
        <p:nvSpPr>
          <p:cNvPr id="108" name="Text 1"/>
          <p:cNvSpPr/>
          <p:nvPr/>
        </p:nvSpPr>
        <p:spPr>
          <a:xfrm>
            <a:off x="968760" y="889200"/>
            <a:ext cx="5808240" cy="725400"/>
          </a:xfrm>
          <a:prstGeom prst="rect">
            <a:avLst/>
          </a:prstGeom>
          <a:noFill/>
          <a:ln w="0">
            <a:noFill/>
          </a:ln>
        </p:spPr>
        <p:style>
          <a:lnRef idx="0"/>
          <a:fillRef idx="0"/>
          <a:effectRef idx="0"/>
          <a:fontRef idx="minor"/>
        </p:style>
        <p:txBody>
          <a:bodyPr wrap="none" lIns="90000" rIns="90000" tIns="45000" bIns="45000" anchor="t">
            <a:noAutofit/>
          </a:bodyPr>
          <a:p>
            <a:pPr>
              <a:lnSpc>
                <a:spcPts val="5717"/>
              </a:lnSpc>
              <a:buNone/>
              <a:tabLst>
                <a:tab algn="l" pos="0"/>
              </a:tabLst>
            </a:pPr>
            <a:r>
              <a:rPr b="1" lang="en-US" sz="4580" spc="-92" strike="noStrike">
                <a:solidFill>
                  <a:srgbClr val="000000"/>
                </a:solidFill>
                <a:latin typeface="Source Serif Pro"/>
                <a:ea typeface="Source Serif Pro"/>
              </a:rPr>
              <a:t>Tokenization</a:t>
            </a:r>
            <a:endParaRPr b="0" lang="en-IN" sz="4580" spc="-1" strike="noStrike">
              <a:latin typeface="Arial"/>
            </a:endParaRPr>
          </a:p>
        </p:txBody>
      </p:sp>
      <p:sp>
        <p:nvSpPr>
          <p:cNvPr id="109" name="Text 2"/>
          <p:cNvSpPr/>
          <p:nvPr/>
        </p:nvSpPr>
        <p:spPr>
          <a:xfrm>
            <a:off x="1363680" y="2108880"/>
            <a:ext cx="12297240" cy="39420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110"/>
              </a:lnSpc>
              <a:buClr>
                <a:srgbClr val="272525"/>
              </a:buClr>
              <a:buFont typeface="Symbol"/>
              <a:buChar char=""/>
            </a:pPr>
            <a:r>
              <a:rPr b="1" lang="en-US" sz="1940" spc="-41" strike="noStrike">
                <a:solidFill>
                  <a:srgbClr val="272525"/>
                </a:solidFill>
                <a:latin typeface="Source Sans Pro"/>
                <a:ea typeface="Source Sans Pro"/>
              </a:rPr>
              <a:t>Tokenization Overview:</a:t>
            </a:r>
            <a:endParaRPr b="0" lang="en-IN" sz="1940" spc="-1" strike="noStrike">
              <a:latin typeface="Arial"/>
            </a:endParaRPr>
          </a:p>
        </p:txBody>
      </p:sp>
      <p:sp>
        <p:nvSpPr>
          <p:cNvPr id="110" name="Text 3"/>
          <p:cNvSpPr/>
          <p:nvPr/>
        </p:nvSpPr>
        <p:spPr>
          <a:xfrm>
            <a:off x="1758600" y="2590200"/>
            <a:ext cx="11902320" cy="39420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3110"/>
              </a:lnSpc>
              <a:buClr>
                <a:srgbClr val="272525"/>
              </a:buClr>
              <a:buFont typeface="Symbol"/>
              <a:buChar char=""/>
            </a:pPr>
            <a:r>
              <a:rPr b="0" lang="en-US" sz="1940" spc="-41" strike="noStrike">
                <a:solidFill>
                  <a:srgbClr val="272525"/>
                </a:solidFill>
                <a:latin typeface="Source Sans Pro"/>
                <a:ea typeface="Source Sans Pro"/>
              </a:rPr>
              <a:t>Convert textual captions into sequences of numerical tokens.</a:t>
            </a:r>
            <a:endParaRPr b="0" lang="en-IN" sz="1940" spc="-1" strike="noStrike">
              <a:latin typeface="Arial"/>
            </a:endParaRPr>
          </a:p>
        </p:txBody>
      </p:sp>
      <p:sp>
        <p:nvSpPr>
          <p:cNvPr id="111" name="Text 4"/>
          <p:cNvSpPr/>
          <p:nvPr/>
        </p:nvSpPr>
        <p:spPr>
          <a:xfrm>
            <a:off x="1363680" y="3071520"/>
            <a:ext cx="12297240" cy="39420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110"/>
              </a:lnSpc>
              <a:buClr>
                <a:srgbClr val="272525"/>
              </a:buClr>
              <a:buFont typeface="Symbol"/>
              <a:buChar char=""/>
            </a:pPr>
            <a:r>
              <a:rPr b="1" lang="en-US" sz="1940" spc="-41" strike="noStrike">
                <a:solidFill>
                  <a:srgbClr val="272525"/>
                </a:solidFill>
                <a:latin typeface="Source Sans Pro"/>
                <a:ea typeface="Source Sans Pro"/>
              </a:rPr>
              <a:t>Creating the Tokenizer:</a:t>
            </a:r>
            <a:endParaRPr b="0" lang="en-IN" sz="1940" spc="-1" strike="noStrike">
              <a:latin typeface="Arial"/>
            </a:endParaRPr>
          </a:p>
        </p:txBody>
      </p:sp>
      <p:sp>
        <p:nvSpPr>
          <p:cNvPr id="112" name="Text 5"/>
          <p:cNvSpPr/>
          <p:nvPr/>
        </p:nvSpPr>
        <p:spPr>
          <a:xfrm>
            <a:off x="1758600" y="3552840"/>
            <a:ext cx="11902320" cy="402120"/>
          </a:xfrm>
          <a:prstGeom prst="rect">
            <a:avLst/>
          </a:prstGeom>
          <a:noFill/>
          <a:ln w="0">
            <a:noFill/>
          </a:ln>
        </p:spPr>
        <p:style>
          <a:lnRef idx="0"/>
          <a:fillRef idx="0"/>
          <a:effectRef idx="0"/>
          <a:fontRef idx="minor"/>
        </p:style>
        <p:txBody>
          <a:bodyPr wrap="none" lIns="90000" rIns="90000" tIns="45000" bIns="45000" anchor="t">
            <a:noAutofit/>
          </a:bodyPr>
          <a:p>
            <a:pPr>
              <a:lnSpc>
                <a:spcPts val="3110"/>
              </a:lnSpc>
              <a:buNone/>
              <a:tabLst>
                <a:tab algn="l" pos="0"/>
              </a:tabLst>
            </a:pPr>
            <a:r>
              <a:rPr b="0" lang="en-US" sz="1940" spc="-41" strike="noStrike">
                <a:solidFill>
                  <a:srgbClr val="272525"/>
                </a:solidFill>
                <a:latin typeface="Source Sans Pro"/>
                <a:ea typeface="Source Sans Pro"/>
              </a:rPr>
              <a:t>Use </a:t>
            </a:r>
            <a:r>
              <a:rPr b="0" lang="en-US" sz="1940" spc="-41" strike="noStrike">
                <a:solidFill>
                  <a:srgbClr val="272525"/>
                </a:solidFill>
                <a:highlight>
                  <a:srgbClr val="f0d4f7"/>
                </a:highlight>
                <a:latin typeface="Consolas"/>
                <a:ea typeface="Consolas"/>
              </a:rPr>
              <a:t>Tokenizer()</a:t>
            </a:r>
            <a:r>
              <a:rPr b="0" lang="en-US" sz="1940" spc="-41" strike="noStrike">
                <a:solidFill>
                  <a:srgbClr val="272525"/>
                </a:solidFill>
                <a:latin typeface="Source Sans Pro"/>
                <a:ea typeface="Source Sans Pro"/>
              </a:rPr>
              <a:t> from Keras to process all captions.</a:t>
            </a:r>
            <a:endParaRPr b="0" lang="en-IN" sz="1940" spc="-1" strike="noStrike">
              <a:latin typeface="Arial"/>
            </a:endParaRPr>
          </a:p>
        </p:txBody>
      </p:sp>
      <p:sp>
        <p:nvSpPr>
          <p:cNvPr id="113" name="Text 6"/>
          <p:cNvSpPr/>
          <p:nvPr/>
        </p:nvSpPr>
        <p:spPr>
          <a:xfrm>
            <a:off x="1758600" y="4042080"/>
            <a:ext cx="11902320" cy="402120"/>
          </a:xfrm>
          <a:prstGeom prst="rect">
            <a:avLst/>
          </a:prstGeom>
          <a:noFill/>
          <a:ln w="0">
            <a:noFill/>
          </a:ln>
        </p:spPr>
        <p:style>
          <a:lnRef idx="0"/>
          <a:fillRef idx="0"/>
          <a:effectRef idx="0"/>
          <a:fontRef idx="minor"/>
        </p:style>
        <p:txBody>
          <a:bodyPr wrap="none" lIns="90000" rIns="90000" tIns="45000" bIns="45000" anchor="t">
            <a:noAutofit/>
          </a:bodyPr>
          <a:p>
            <a:pPr>
              <a:lnSpc>
                <a:spcPts val="3110"/>
              </a:lnSpc>
              <a:buNone/>
              <a:tabLst>
                <a:tab algn="l" pos="0"/>
              </a:tabLst>
            </a:pPr>
            <a:r>
              <a:rPr b="0" lang="en-US" sz="1940" spc="-41" strike="noStrike">
                <a:solidFill>
                  <a:srgbClr val="272525"/>
                </a:solidFill>
                <a:latin typeface="Source Sans Pro"/>
                <a:ea typeface="Source Sans Pro"/>
              </a:rPr>
              <a:t>Fit the tokenizer on the entire corpus of captions (</a:t>
            </a:r>
            <a:r>
              <a:rPr b="0" lang="en-US" sz="1940" spc="-41" strike="noStrike">
                <a:solidFill>
                  <a:srgbClr val="272525"/>
                </a:solidFill>
                <a:highlight>
                  <a:srgbClr val="f0d4f7"/>
                </a:highlight>
                <a:latin typeface="Consolas"/>
                <a:ea typeface="Consolas"/>
              </a:rPr>
              <a:t>all_captions</a:t>
            </a:r>
            <a:r>
              <a:rPr b="0" lang="en-US" sz="1940" spc="-41" strike="noStrike">
                <a:solidFill>
                  <a:srgbClr val="272525"/>
                </a:solidFill>
                <a:latin typeface="Source Sans Pro"/>
                <a:ea typeface="Source Sans Pro"/>
              </a:rPr>
              <a:t>).</a:t>
            </a:r>
            <a:endParaRPr b="0" lang="en-IN" sz="1940" spc="-1" strike="noStrike">
              <a:latin typeface="Arial"/>
            </a:endParaRPr>
          </a:p>
        </p:txBody>
      </p:sp>
      <p:sp>
        <p:nvSpPr>
          <p:cNvPr id="114" name="Text 7"/>
          <p:cNvSpPr/>
          <p:nvPr/>
        </p:nvSpPr>
        <p:spPr>
          <a:xfrm>
            <a:off x="1363680" y="4530960"/>
            <a:ext cx="12297240" cy="39420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110"/>
              </a:lnSpc>
              <a:buClr>
                <a:srgbClr val="272525"/>
              </a:buClr>
              <a:buFont typeface="Symbol"/>
              <a:buChar char=""/>
            </a:pPr>
            <a:r>
              <a:rPr b="1" lang="en-US" sz="1940" spc="-41" strike="noStrike">
                <a:solidFill>
                  <a:srgbClr val="272525"/>
                </a:solidFill>
                <a:latin typeface="Source Sans Pro"/>
                <a:ea typeface="Source Sans Pro"/>
              </a:rPr>
              <a:t>Vocabulary Size:</a:t>
            </a:r>
            <a:endParaRPr b="0" lang="en-IN" sz="1940" spc="-1" strike="noStrike">
              <a:latin typeface="Arial"/>
            </a:endParaRPr>
          </a:p>
        </p:txBody>
      </p:sp>
      <p:sp>
        <p:nvSpPr>
          <p:cNvPr id="115" name="Text 8"/>
          <p:cNvSpPr/>
          <p:nvPr/>
        </p:nvSpPr>
        <p:spPr>
          <a:xfrm>
            <a:off x="1758600" y="5012280"/>
            <a:ext cx="11902320" cy="39420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3110"/>
              </a:lnSpc>
              <a:buClr>
                <a:srgbClr val="272525"/>
              </a:buClr>
              <a:buFont typeface="Symbol"/>
              <a:buChar char=""/>
            </a:pPr>
            <a:r>
              <a:rPr b="0" lang="en-US" sz="1940" spc="-41" strike="noStrike">
                <a:solidFill>
                  <a:srgbClr val="272525"/>
                </a:solidFill>
                <a:latin typeface="Source Sans Pro"/>
                <a:ea typeface="Source Sans Pro"/>
              </a:rPr>
              <a:t>Calculate the vocabulary size based on the tokenizer’s word index.</a:t>
            </a:r>
            <a:endParaRPr b="0" lang="en-IN" sz="1940" spc="-1" strike="noStrike">
              <a:latin typeface="Arial"/>
            </a:endParaRPr>
          </a:p>
        </p:txBody>
      </p:sp>
      <p:sp>
        <p:nvSpPr>
          <p:cNvPr id="116" name="Text 9"/>
          <p:cNvSpPr/>
          <p:nvPr/>
        </p:nvSpPr>
        <p:spPr>
          <a:xfrm>
            <a:off x="1758600" y="5493600"/>
            <a:ext cx="11902320" cy="402120"/>
          </a:xfrm>
          <a:prstGeom prst="rect">
            <a:avLst/>
          </a:prstGeom>
          <a:noFill/>
          <a:ln w="0">
            <a:noFill/>
          </a:ln>
        </p:spPr>
        <p:style>
          <a:lnRef idx="0"/>
          <a:fillRef idx="0"/>
          <a:effectRef idx="0"/>
          <a:fontRef idx="minor"/>
        </p:style>
        <p:txBody>
          <a:bodyPr wrap="none" lIns="90000" rIns="90000" tIns="45000" bIns="45000" anchor="t">
            <a:noAutofit/>
          </a:bodyPr>
          <a:p>
            <a:pPr>
              <a:lnSpc>
                <a:spcPts val="3110"/>
              </a:lnSpc>
              <a:buNone/>
              <a:tabLst>
                <a:tab algn="l" pos="0"/>
              </a:tabLst>
            </a:pPr>
            <a:r>
              <a:rPr b="0" lang="en-US" sz="1940" spc="-41" strike="noStrike">
                <a:solidFill>
                  <a:srgbClr val="272525"/>
                </a:solidFill>
                <a:latin typeface="Source Sans Pro"/>
                <a:ea typeface="Source Sans Pro"/>
              </a:rPr>
              <a:t>Include an additional index for padding or unknown tokens: </a:t>
            </a:r>
            <a:r>
              <a:rPr b="0" lang="en-US" sz="1940" spc="-41" strike="noStrike">
                <a:solidFill>
                  <a:srgbClr val="272525"/>
                </a:solidFill>
                <a:highlight>
                  <a:srgbClr val="f0d4f7"/>
                </a:highlight>
                <a:latin typeface="Consolas"/>
                <a:ea typeface="Consolas"/>
              </a:rPr>
              <a:t>vocab_size = len(tokenizer.word_index) + 1</a:t>
            </a:r>
            <a:r>
              <a:rPr b="0" lang="en-US" sz="1940" spc="-41" strike="noStrike">
                <a:solidFill>
                  <a:srgbClr val="272525"/>
                </a:solidFill>
                <a:latin typeface="Source Sans Pro"/>
                <a:ea typeface="Source Sans Pro"/>
              </a:rPr>
              <a:t>.</a:t>
            </a:r>
            <a:endParaRPr b="0" lang="en-IN" sz="1940" spc="-1" strike="noStrike">
              <a:latin typeface="Arial"/>
            </a:endParaRPr>
          </a:p>
        </p:txBody>
      </p:sp>
      <p:sp>
        <p:nvSpPr>
          <p:cNvPr id="117" name="Text 10"/>
          <p:cNvSpPr/>
          <p:nvPr/>
        </p:nvSpPr>
        <p:spPr>
          <a:xfrm>
            <a:off x="1363680" y="5982480"/>
            <a:ext cx="12297240" cy="39420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3110"/>
              </a:lnSpc>
              <a:buClr>
                <a:srgbClr val="272525"/>
              </a:buClr>
              <a:buFont typeface="Symbol"/>
              <a:buChar char=""/>
            </a:pPr>
            <a:r>
              <a:rPr b="1" lang="en-US" sz="1940" spc="-41" strike="noStrike">
                <a:solidFill>
                  <a:srgbClr val="272525"/>
                </a:solidFill>
                <a:latin typeface="Source Sans Pro"/>
                <a:ea typeface="Source Sans Pro"/>
              </a:rPr>
              <a:t>Maximum Caption Length:</a:t>
            </a:r>
            <a:endParaRPr b="0" lang="en-IN" sz="1940" spc="-1" strike="noStrike">
              <a:latin typeface="Arial"/>
            </a:endParaRPr>
          </a:p>
        </p:txBody>
      </p:sp>
      <p:sp>
        <p:nvSpPr>
          <p:cNvPr id="118" name="Text 11"/>
          <p:cNvSpPr/>
          <p:nvPr/>
        </p:nvSpPr>
        <p:spPr>
          <a:xfrm>
            <a:off x="1758600" y="6464160"/>
            <a:ext cx="11902320" cy="39420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3110"/>
              </a:lnSpc>
              <a:buClr>
                <a:srgbClr val="272525"/>
              </a:buClr>
              <a:buFont typeface="Symbol"/>
              <a:buChar char=""/>
            </a:pPr>
            <a:r>
              <a:rPr b="0" lang="en-US" sz="1940" spc="-41" strike="noStrike">
                <a:solidFill>
                  <a:srgbClr val="272525"/>
                </a:solidFill>
                <a:latin typeface="Source Sans Pro"/>
                <a:ea typeface="Source Sans Pro"/>
              </a:rPr>
              <a:t>Determine the maximum length of any caption in the dataset.</a:t>
            </a:r>
            <a:endParaRPr b="0" lang="en-IN" sz="1940" spc="-1" strike="noStrike">
              <a:latin typeface="Arial"/>
            </a:endParaRPr>
          </a:p>
        </p:txBody>
      </p:sp>
      <p:sp>
        <p:nvSpPr>
          <p:cNvPr id="119" name="Text 12"/>
          <p:cNvSpPr/>
          <p:nvPr/>
        </p:nvSpPr>
        <p:spPr>
          <a:xfrm>
            <a:off x="1758600" y="6945480"/>
            <a:ext cx="11902320" cy="394200"/>
          </a:xfrm>
          <a:prstGeom prst="rect">
            <a:avLst/>
          </a:prstGeom>
          <a:noFill/>
          <a:ln w="0">
            <a:noFill/>
          </a:ln>
        </p:spPr>
        <p:style>
          <a:lnRef idx="0"/>
          <a:fillRef idx="0"/>
          <a:effectRef idx="0"/>
          <a:fontRef idx="minor"/>
        </p:style>
        <p:txBody>
          <a:bodyPr wrap="none" lIns="90000" rIns="90000" tIns="45000" bIns="45000" anchor="t">
            <a:noAutofit/>
          </a:bodyPr>
          <a:p>
            <a:pPr lvl="1" marL="685800" indent="-343080">
              <a:lnSpc>
                <a:spcPts val="3110"/>
              </a:lnSpc>
              <a:buClr>
                <a:srgbClr val="272525"/>
              </a:buClr>
              <a:buFont typeface="Symbol"/>
              <a:buChar char=""/>
            </a:pPr>
            <a:r>
              <a:rPr b="0" lang="en-US" sz="1940" spc="-41" strike="noStrike">
                <a:solidFill>
                  <a:srgbClr val="272525"/>
                </a:solidFill>
                <a:latin typeface="Source Sans Pro"/>
                <a:ea typeface="Source Sans Pro"/>
              </a:rPr>
              <a:t>This helps in standardizing input sequences through padding.</a:t>
            </a:r>
            <a:endParaRPr b="0" lang="en-IN" sz="194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13</TotalTime>
  <Application>LibreOffice/7.3.7.2$Linux_X86_64 LibreOffice_project/30$Build-2</Application>
  <AppVersion>15.0000</AppVersion>
  <Words>0</Words>
  <Paragraphs>0</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2024-08-27T19:14:21Z</dcterms:created>
  <dc:creator>PptxGenJS</dc:creator>
  <dc:description/>
  <dc:language>en-IN</dc:language>
  <cp:lastModifiedBy/>
  <dcterms:modified xsi:type="dcterms:W3CDTF">2024-08-28T01:16:38Z</dcterms:modified>
  <cp:revision>4</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16</vt:i4>
  </property>
  <property fmtid="{D5CDD505-2E9C-101B-9397-08002B2CF9AE}" pid="3" name="PresentationFormat">
    <vt:lpwstr>On-screen Show (16:9)</vt:lpwstr>
  </property>
  <property fmtid="{D5CDD505-2E9C-101B-9397-08002B2CF9AE}" pid="4" name="Slides">
    <vt:i4>16</vt:i4>
  </property>
</Properties>
</file>